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9" r:id="rId1"/>
  </p:sldMasterIdLst>
  <p:notesMasterIdLst>
    <p:notesMasterId r:id="rId39"/>
  </p:notesMasterIdLst>
  <p:handoutMasterIdLst>
    <p:handoutMasterId r:id="rId40"/>
  </p:handoutMasterIdLst>
  <p:sldIdLst>
    <p:sldId id="329" r:id="rId2"/>
    <p:sldId id="259" r:id="rId3"/>
    <p:sldId id="371" r:id="rId4"/>
    <p:sldId id="333" r:id="rId5"/>
    <p:sldId id="334" r:id="rId6"/>
    <p:sldId id="335" r:id="rId7"/>
    <p:sldId id="336" r:id="rId8"/>
    <p:sldId id="337" r:id="rId9"/>
    <p:sldId id="338" r:id="rId10"/>
    <p:sldId id="339" r:id="rId11"/>
    <p:sldId id="341" r:id="rId12"/>
    <p:sldId id="372" r:id="rId13"/>
    <p:sldId id="342" r:id="rId14"/>
    <p:sldId id="343" r:id="rId15"/>
    <p:sldId id="344" r:id="rId16"/>
    <p:sldId id="347" r:id="rId17"/>
    <p:sldId id="348" r:id="rId18"/>
    <p:sldId id="350" r:id="rId19"/>
    <p:sldId id="351" r:id="rId20"/>
    <p:sldId id="352" r:id="rId21"/>
    <p:sldId id="353" r:id="rId22"/>
    <p:sldId id="354" r:id="rId23"/>
    <p:sldId id="355" r:id="rId24"/>
    <p:sldId id="356" r:id="rId25"/>
    <p:sldId id="357" r:id="rId26"/>
    <p:sldId id="358" r:id="rId27"/>
    <p:sldId id="359" r:id="rId28"/>
    <p:sldId id="360" r:id="rId29"/>
    <p:sldId id="361" r:id="rId30"/>
    <p:sldId id="362" r:id="rId31"/>
    <p:sldId id="363" r:id="rId32"/>
    <p:sldId id="365" r:id="rId33"/>
    <p:sldId id="366" r:id="rId34"/>
    <p:sldId id="367" r:id="rId35"/>
    <p:sldId id="368" r:id="rId36"/>
    <p:sldId id="369" r:id="rId37"/>
    <p:sldId id="370" r:id="rId38"/>
  </p:sldIdLst>
  <p:sldSz cx="9144000" cy="6858000" type="screen4x3"/>
  <p:notesSz cx="6858000" cy="9144000"/>
  <p:custDataLst>
    <p:tags r:id="rId4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6">
          <p15:clr>
            <a:srgbClr val="A4A3A4"/>
          </p15:clr>
        </p15:guide>
        <p15:guide id="2" pos="6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anne Dauksewicz" initials="" lastIdx="1" clrIdx="0"/>
  <p:cmAuthor id="1" name="Windows User" initials="JD" lastIdx="28" clrIdx="1"/>
  <p:cmAuthor id="2" name="Tianna" initials="T" lastIdx="59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8AC1D4"/>
    <a:srgbClr val="009900"/>
    <a:srgbClr val="339966"/>
    <a:srgbClr val="339933"/>
    <a:srgbClr val="008000"/>
    <a:srgbClr val="D2E3EA"/>
    <a:srgbClr val="438609"/>
    <a:srgbClr val="00709A"/>
    <a:srgbClr val="D8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766" autoAdjust="0"/>
    <p:restoredTop sz="84499" autoAdjust="0"/>
  </p:normalViewPr>
  <p:slideViewPr>
    <p:cSldViewPr>
      <p:cViewPr varScale="1">
        <p:scale>
          <a:sx n="105" d="100"/>
          <a:sy n="105" d="100"/>
        </p:scale>
        <p:origin x="3336" y="108"/>
      </p:cViewPr>
      <p:guideLst>
        <p:guide orient="horz" pos="816"/>
        <p:guide pos="672"/>
      </p:guideLst>
    </p:cSldViewPr>
  </p:slideViewPr>
  <p:outlineViewPr>
    <p:cViewPr>
      <p:scale>
        <a:sx n="33" d="100"/>
        <a:sy n="33" d="100"/>
      </p:scale>
      <p:origin x="0" y="3166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6882"/>
    </p:cViewPr>
  </p:sorterViewPr>
  <p:notesViewPr>
    <p:cSldViewPr>
      <p:cViewPr varScale="1">
        <p:scale>
          <a:sx n="85" d="100"/>
          <a:sy n="85" d="100"/>
        </p:scale>
        <p:origin x="-3150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52EE4F1B-DBE0-4F1E-B412-49CA4B7A27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0302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AFE087C7-FDD8-4C89-8735-B20DA0D4D5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28723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blogs.reuters.com/great-debate/tag/citizens-united/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supremecourt.gov/opinions/09pdf/08-205.pdf" TargetMode="Externa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corp.com/where-to-incorporate.aspx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youtube.com/watch?v=TI-BEEgQANs" TargetMode="External"/><Relationship Id="rId4" Type="http://schemas.openxmlformats.org/officeDocument/2006/relationships/hyperlink" Target="https://www.youtube.com/watch?v=doTPnVmj61k" TargetMode="Externa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rbes.com/sites/carolinehoward/2012/08/22/introducing-the-new-class-of-female-ceos/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online.wsj.com/article/SB10001424052702303879604577410520511235252.html" TargetMode="Externa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branded4good.com/blog/nonprofit-communication/12-nonprofits-putting-infographics-good/" TargetMode="External"/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://www.usa.gov/Business/Nonprofit.shtml" TargetMode="External"/><Relationship Id="rId4" Type="http://schemas.openxmlformats.org/officeDocument/2006/relationships/hyperlink" Target="http://www.idealist.org/info/Nonprofits" TargetMode="Externa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uters.com/finance/deals/mergers" TargetMode="External"/><Relationship Id="rId7" Type="http://schemas.openxmlformats.org/officeDocument/2006/relationships/hyperlink" Target="http://www.foxbusiness.com/news/2012/11/05/hertz-again-extends-dollar-thrifty-tender-offer/" TargetMode="External"/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dealbook.nytimes.com/2012/04/20/the-escalation-in-hostile-takeover-offers/" TargetMode="External"/><Relationship Id="rId5" Type="http://schemas.openxmlformats.org/officeDocument/2006/relationships/hyperlink" Target="http://www.suntimes.com/business/16180073-420/netflix-moves-to-block-hostile-takeover.html" TargetMode="External"/><Relationship Id="rId4" Type="http://schemas.openxmlformats.org/officeDocument/2006/relationships/hyperlink" Target="http://www.ftc.gov/bc/mergers.shtm" TargetMode="External"/></Relationships>
</file>

<file path=ppt/notesSlides/_rels/notes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YGKrT5Ca-lI" TargetMode="External"/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://www.youtube.com/watch?v=fRJ4YoZ-uzg" TargetMode="External"/><Relationship Id="rId4" Type="http://schemas.openxmlformats.org/officeDocument/2006/relationships/hyperlink" Target="http://money.cnn.com/2011/01/18/technology/fcc_comcast_nbc/index.htm" TargetMode="Externa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icagotribune.com/topic/economy-business-finance/companies-corporations/mergers-acquisitions-takeovers/04016005.topic" TargetMode="External"/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://web2.ono.ac.il/ShauserPublish/files/2011.1.pdf" TargetMode="External"/><Relationship Id="rId4" Type="http://schemas.openxmlformats.org/officeDocument/2006/relationships/hyperlink" Target="http://www.nytimes.com/2012/09/12/business/documents-depict-equity-firms-like-bain-as-colluding.html?pagewanted=all" TargetMode="Externa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DBBB24-7613-4D5E-AD19-6F915C94762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2211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DBBB24-7613-4D5E-AD19-6F915C94762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789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DBBB24-7613-4D5E-AD19-6F915C94762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0118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DBBB24-7613-4D5E-AD19-6F915C94762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4011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>
                <a:latin typeface="Times New Roman" pitchFamily="18" charset="0"/>
              </a:rPr>
              <a:t>One</a:t>
            </a:r>
            <a:r>
              <a:rPr lang="en-US" baseline="0" dirty="0" smtClean="0">
                <a:latin typeface="Times New Roman" pitchFamily="18" charset="0"/>
              </a:rPr>
              <a:t> option for setting up this activity is to have students form groups around common ideas and work through these questions in their group, coming to a consensus. These groups may form the basis for creating a business plan and model going forward.</a:t>
            </a:r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DBBB24-7613-4D5E-AD19-6F915C94762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6884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DBBB24-7613-4D5E-AD19-6F915C94762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279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DBBB24-7613-4D5E-AD19-6F915C94762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9458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/>
              <a:t>Additional Resources</a:t>
            </a:r>
          </a:p>
          <a:p>
            <a:endParaRPr lang="en-US" dirty="0" smtClean="0"/>
          </a:p>
          <a:p>
            <a:r>
              <a:rPr lang="en-US" dirty="0" smtClean="0"/>
              <a:t>Reuters</a:t>
            </a:r>
          </a:p>
          <a:p>
            <a:r>
              <a:rPr lang="en-US" dirty="0" smtClean="0"/>
              <a:t>The Great</a:t>
            </a:r>
            <a:r>
              <a:rPr lang="en-US" baseline="0" dirty="0" smtClean="0"/>
              <a:t> Debate: Citizens United</a:t>
            </a:r>
          </a:p>
          <a:p>
            <a:r>
              <a:rPr lang="en-US" dirty="0" smtClean="0">
                <a:hlinkClick r:id="rId3"/>
              </a:rPr>
              <a:t>http://blogs.reuters.com/great-debate/tag/citizens-united/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Citizens United v. Federal Election</a:t>
            </a:r>
            <a:r>
              <a:rPr lang="en-US" baseline="0" dirty="0" smtClean="0"/>
              <a:t> Commission</a:t>
            </a:r>
          </a:p>
          <a:p>
            <a:r>
              <a:rPr lang="en-US" dirty="0" smtClean="0">
                <a:hlinkClick r:id="rId4"/>
              </a:rPr>
              <a:t>http://www.supremecourt.gov/opinions/09pdf/08-205.pdf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DBBB24-7613-4D5E-AD19-6F915C94762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8457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DBBB24-7613-4D5E-AD19-6F915C94762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5562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/>
              <a:t>Additional Resources</a:t>
            </a:r>
          </a:p>
          <a:p>
            <a:endParaRPr lang="en-US" dirty="0" smtClean="0"/>
          </a:p>
          <a:p>
            <a:r>
              <a:rPr lang="en-US" dirty="0" smtClean="0"/>
              <a:t>Website:</a:t>
            </a:r>
          </a:p>
          <a:p>
            <a:r>
              <a:rPr lang="en-US" dirty="0" err="1" smtClean="0"/>
              <a:t>Incorp</a:t>
            </a:r>
            <a:r>
              <a:rPr lang="en-US" dirty="0" smtClean="0"/>
              <a:t> information about incorporating</a:t>
            </a:r>
            <a:r>
              <a:rPr lang="en-US" baseline="0" dirty="0" smtClean="0"/>
              <a:t> in Nevada, Wyoming, and Delaware</a:t>
            </a:r>
          </a:p>
          <a:p>
            <a:r>
              <a:rPr lang="en-US" dirty="0" smtClean="0">
                <a:hlinkClick r:id="rId3"/>
              </a:rPr>
              <a:t>http://www.incorp.com/where-to-incorporate.aspx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Video</a:t>
            </a:r>
          </a:p>
          <a:p>
            <a:r>
              <a:rPr lang="en-US" dirty="0" smtClean="0"/>
              <a:t>Entrepreneur</a:t>
            </a:r>
            <a:r>
              <a:rPr lang="en-US" baseline="0" dirty="0" smtClean="0"/>
              <a:t> Online</a:t>
            </a:r>
          </a:p>
          <a:p>
            <a:r>
              <a:rPr lang="en-US" baseline="0" dirty="0" smtClean="0"/>
              <a:t>3 Reasons to Incorporate Your Business</a:t>
            </a:r>
          </a:p>
          <a:p>
            <a:r>
              <a:rPr lang="en-US" baseline="0" dirty="0" smtClean="0"/>
              <a:t>1:11</a:t>
            </a:r>
          </a:p>
          <a:p>
            <a:r>
              <a:rPr lang="en-US" dirty="0" smtClean="0">
                <a:hlinkClick r:id="rId4"/>
              </a:rPr>
              <a:t>https://www.youtube.com/watch?v=doTPnVmj61k</a:t>
            </a:r>
            <a:endParaRPr lang="en-US" dirty="0" smtClean="0"/>
          </a:p>
          <a:p>
            <a:endParaRPr lang="en-US" baseline="0" dirty="0" smtClean="0"/>
          </a:p>
          <a:p>
            <a:r>
              <a:rPr lang="en-US" baseline="0" dirty="0" smtClean="0"/>
              <a:t>How to Know in Which State to Incorporate Your Business</a:t>
            </a:r>
          </a:p>
          <a:p>
            <a:r>
              <a:rPr lang="en-US" baseline="0" dirty="0" smtClean="0"/>
              <a:t>Argument against incorporating outside your home state</a:t>
            </a:r>
          </a:p>
          <a:p>
            <a:r>
              <a:rPr lang="en-US" baseline="0" dirty="0" smtClean="0"/>
              <a:t>1:09</a:t>
            </a:r>
          </a:p>
          <a:p>
            <a:r>
              <a:rPr lang="en-US" dirty="0" smtClean="0">
                <a:hlinkClick r:id="rId5"/>
              </a:rPr>
              <a:t>https://www.youtube.com/watch?v=TI-BEEgQANs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DBBB24-7613-4D5E-AD19-6F915C94762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79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DBBB24-7613-4D5E-AD19-6F915C94762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5797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DBBB24-7613-4D5E-AD19-6F915C94762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6156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u="sng" dirty="0"/>
              <a:t>Additional Resources</a:t>
            </a:r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Article</a:t>
            </a: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Forbes</a:t>
            </a: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The</a:t>
            </a:r>
            <a:r>
              <a:rPr lang="en-US" baseline="0" dirty="0" smtClean="0">
                <a:latin typeface="Times New Roman" pitchFamily="18" charset="0"/>
              </a:rPr>
              <a:t> New Class of Female CEOs</a:t>
            </a:r>
          </a:p>
          <a:p>
            <a:pPr eaLnBrk="1" hangingPunct="1"/>
            <a:r>
              <a:rPr lang="en-US" baseline="0" dirty="0" smtClean="0">
                <a:latin typeface="Times New Roman" pitchFamily="18" charset="0"/>
              </a:rPr>
              <a:t>8/22/2012</a:t>
            </a:r>
          </a:p>
          <a:p>
            <a:pPr eaLnBrk="1" hangingPunct="1"/>
            <a:r>
              <a:rPr lang="en-US" dirty="0" smtClean="0">
                <a:hlinkClick r:id="rId3"/>
              </a:rPr>
              <a:t>http://www.forbes.com/sites/carolinehoward/2012/08/22/introducing-the-new-class-of-female-ceos/</a:t>
            </a:r>
            <a:endParaRPr lang="en-US" dirty="0" smtClean="0"/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Wall</a:t>
            </a:r>
            <a:r>
              <a:rPr lang="en-US" baseline="0" dirty="0" smtClean="0">
                <a:latin typeface="Times New Roman" pitchFamily="18" charset="0"/>
              </a:rPr>
              <a:t> Street Journal</a:t>
            </a:r>
          </a:p>
          <a:p>
            <a:pPr eaLnBrk="1" hangingPunct="1"/>
            <a:r>
              <a:rPr lang="en-US" baseline="0" dirty="0" smtClean="0">
                <a:latin typeface="Times New Roman" pitchFamily="18" charset="0"/>
              </a:rPr>
              <a:t>How Women Can Get Ahead: Advice from female CEOs</a:t>
            </a:r>
          </a:p>
          <a:p>
            <a:pPr eaLnBrk="1" hangingPunct="1"/>
            <a:r>
              <a:rPr lang="en-US" baseline="0" dirty="0" smtClean="0">
                <a:latin typeface="Times New Roman" pitchFamily="18" charset="0"/>
              </a:rPr>
              <a:t>5/18/2012</a:t>
            </a:r>
          </a:p>
          <a:p>
            <a:pPr eaLnBrk="1" hangingPunct="1"/>
            <a:r>
              <a:rPr lang="en-US" dirty="0" smtClean="0">
                <a:hlinkClick r:id="rId4"/>
              </a:rPr>
              <a:t>http://online.wsj.com/article/SB10001424052702303879604577410520511235252.html</a:t>
            </a:r>
            <a:endParaRPr lang="en-US" baseline="0" dirty="0" smtClean="0">
              <a:latin typeface="Times New Roman" pitchFamily="18" charset="0"/>
            </a:endParaRPr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DBBB24-7613-4D5E-AD19-6F915C94762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4725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u="sng" dirty="0"/>
              <a:t>Additional Resources</a:t>
            </a:r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Blog</a:t>
            </a: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Branded Out</a:t>
            </a:r>
            <a:r>
              <a:rPr lang="en-US" baseline="0" dirty="0" smtClean="0">
                <a:latin typeface="Times New Roman" pitchFamily="18" charset="0"/>
              </a:rPr>
              <a:t> Loud: Straight Talk about Branding &amp; Marketing Your Nonprofit</a:t>
            </a:r>
          </a:p>
          <a:p>
            <a:pPr eaLnBrk="1" hangingPunct="1"/>
            <a:r>
              <a:rPr lang="en-US" baseline="0" dirty="0" smtClean="0">
                <a:latin typeface="Times New Roman" pitchFamily="18" charset="0"/>
              </a:rPr>
              <a:t>12 Nonprofits Putting </a:t>
            </a:r>
            <a:r>
              <a:rPr lang="en-US" baseline="0" dirty="0" err="1" smtClean="0">
                <a:latin typeface="Times New Roman" pitchFamily="18" charset="0"/>
              </a:rPr>
              <a:t>Infographics</a:t>
            </a:r>
            <a:r>
              <a:rPr lang="en-US" baseline="0" dirty="0" smtClean="0">
                <a:latin typeface="Times New Roman" pitchFamily="18" charset="0"/>
              </a:rPr>
              <a:t> to Work</a:t>
            </a:r>
          </a:p>
          <a:p>
            <a:pPr eaLnBrk="1" hangingPunct="1"/>
            <a:r>
              <a:rPr lang="en-US" baseline="0" dirty="0" smtClean="0">
                <a:latin typeface="Times New Roman" pitchFamily="18" charset="0"/>
              </a:rPr>
              <a:t>9/7/2012</a:t>
            </a:r>
          </a:p>
          <a:p>
            <a:pPr eaLnBrk="1" hangingPunct="1"/>
            <a:r>
              <a:rPr lang="en-US" dirty="0" smtClean="0">
                <a:hlinkClick r:id="rId3"/>
              </a:rPr>
              <a:t>http://branded4good.com/blog/nonprofit-communication/12-nonprofits-putting-infographics-good/</a:t>
            </a:r>
            <a:endParaRPr lang="en-US" dirty="0" smtClean="0"/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Website</a:t>
            </a: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Idealist.org</a:t>
            </a: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Resources</a:t>
            </a:r>
            <a:r>
              <a:rPr lang="en-US" baseline="0" dirty="0" smtClean="0">
                <a:latin typeface="Times New Roman" pitchFamily="18" charset="0"/>
              </a:rPr>
              <a:t> for Nonprofits</a:t>
            </a:r>
          </a:p>
          <a:p>
            <a:pPr eaLnBrk="1" hangingPunct="1"/>
            <a:r>
              <a:rPr lang="en-US" dirty="0" smtClean="0">
                <a:hlinkClick r:id="rId4"/>
              </a:rPr>
              <a:t>http://www.idealist.org/info/Nonprofits</a:t>
            </a:r>
            <a:endParaRPr lang="en-US" dirty="0" smtClean="0"/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USA.gov for Nonprofits</a:t>
            </a:r>
          </a:p>
          <a:p>
            <a:pPr eaLnBrk="1" hangingPunct="1"/>
            <a:r>
              <a:rPr lang="en-US" dirty="0" smtClean="0">
                <a:hlinkClick r:id="rId5"/>
              </a:rPr>
              <a:t>http://www.usa.gov/Business/Nonprofit.shtml</a:t>
            </a:r>
            <a:endParaRPr lang="en-US" dirty="0" smtClean="0"/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DBBB24-7613-4D5E-AD19-6F915C94762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2739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257800" cy="4114800"/>
          </a:xfrm>
          <a:noFill/>
          <a:ln/>
        </p:spPr>
        <p:txBody>
          <a:bodyPr/>
          <a:lstStyle/>
          <a:p>
            <a:pPr eaLnBrk="1" hangingPunct="1">
              <a:spcBef>
                <a:spcPts val="0"/>
              </a:spcBef>
            </a:pPr>
            <a:r>
              <a:rPr lang="en-US" u="sng" dirty="0"/>
              <a:t>Additional Resources</a:t>
            </a:r>
          </a:p>
          <a:p>
            <a:pPr eaLnBrk="1" hangingPunct="1">
              <a:spcBef>
                <a:spcPts val="0"/>
              </a:spcBef>
            </a:pPr>
            <a:endParaRPr lang="en-US" dirty="0" smtClean="0">
              <a:latin typeface="Times New Roman" pitchFamily="18" charset="0"/>
            </a:endParaRPr>
          </a:p>
          <a:p>
            <a:pPr eaLnBrk="1" hangingPunct="1">
              <a:spcBef>
                <a:spcPts val="0"/>
              </a:spcBef>
            </a:pPr>
            <a:r>
              <a:rPr lang="en-US" dirty="0" smtClean="0">
                <a:latin typeface="Times New Roman" pitchFamily="18" charset="0"/>
              </a:rPr>
              <a:t>Website</a:t>
            </a:r>
          </a:p>
          <a:p>
            <a:pPr eaLnBrk="1" hangingPunct="1">
              <a:spcBef>
                <a:spcPts val="0"/>
              </a:spcBef>
            </a:pPr>
            <a:r>
              <a:rPr lang="en-US" dirty="0" smtClean="0">
                <a:latin typeface="Times New Roman" pitchFamily="18" charset="0"/>
              </a:rPr>
              <a:t>Reuters: Mergers</a:t>
            </a:r>
            <a:r>
              <a:rPr lang="en-US" baseline="0" dirty="0" smtClean="0">
                <a:latin typeface="Times New Roman" pitchFamily="18" charset="0"/>
              </a:rPr>
              <a:t> and Acquisitions News</a:t>
            </a:r>
            <a:endParaRPr lang="en-US" dirty="0" smtClean="0">
              <a:latin typeface="Times New Roman" pitchFamily="18" charset="0"/>
            </a:endParaRPr>
          </a:p>
          <a:p>
            <a:pPr eaLnBrk="1" hangingPunct="1">
              <a:spcBef>
                <a:spcPts val="0"/>
              </a:spcBef>
            </a:pPr>
            <a:r>
              <a:rPr lang="en-US" dirty="0" smtClean="0">
                <a:hlinkClick r:id="rId3"/>
              </a:rPr>
              <a:t>http://www.reuters.com/finance/deals/mergers</a:t>
            </a:r>
            <a:endParaRPr lang="en-US" dirty="0" smtClean="0">
              <a:latin typeface="Times New Roman" pitchFamily="18" charset="0"/>
            </a:endParaRPr>
          </a:p>
          <a:p>
            <a:pPr eaLnBrk="1" hangingPunct="1">
              <a:spcBef>
                <a:spcPts val="0"/>
              </a:spcBef>
            </a:pPr>
            <a:endParaRPr lang="en-US" dirty="0" smtClean="0">
              <a:latin typeface="Times New Roman" pitchFamily="18" charset="0"/>
            </a:endParaRPr>
          </a:p>
          <a:p>
            <a:pPr eaLnBrk="1" hangingPunct="1">
              <a:spcBef>
                <a:spcPts val="0"/>
              </a:spcBef>
            </a:pPr>
            <a:r>
              <a:rPr lang="en-US" dirty="0" smtClean="0">
                <a:latin typeface="Times New Roman" pitchFamily="18" charset="0"/>
              </a:rPr>
              <a:t>FTC: Mergers and Acquisitions</a:t>
            </a:r>
          </a:p>
          <a:p>
            <a:pPr eaLnBrk="1" hangingPunct="1">
              <a:spcBef>
                <a:spcPts val="0"/>
              </a:spcBef>
            </a:pPr>
            <a:r>
              <a:rPr lang="en-US" dirty="0" smtClean="0">
                <a:hlinkClick r:id="rId4"/>
              </a:rPr>
              <a:t>http://www.ftc.gov/bc/mergers.shtm</a:t>
            </a:r>
            <a:endParaRPr lang="en-US" dirty="0" smtClean="0"/>
          </a:p>
          <a:p>
            <a:pPr marL="171450" indent="-171450" eaLnBrk="1" hangingPunct="1">
              <a:spcBef>
                <a:spcPts val="0"/>
              </a:spcBef>
              <a:buFont typeface="Arial" pitchFamily="34" charset="0"/>
              <a:buChar char="•"/>
            </a:pPr>
            <a:endParaRPr lang="en-US" dirty="0" smtClean="0">
              <a:latin typeface="Times New Roman" pitchFamily="18" charset="0"/>
            </a:endParaRPr>
          </a:p>
          <a:p>
            <a:pPr marL="171450" indent="-171450" eaLnBrk="1" hangingPunct="1">
              <a:spcBef>
                <a:spcPts val="0"/>
              </a:spcBef>
              <a:buFont typeface="Arial" pitchFamily="34" charset="0"/>
              <a:buChar char="•"/>
            </a:pPr>
            <a:r>
              <a:rPr lang="en-US" i="1" dirty="0" smtClean="0">
                <a:latin typeface="Times New Roman" pitchFamily="18" charset="0"/>
              </a:rPr>
              <a:t>Chicago Sun-Times:</a:t>
            </a:r>
            <a:r>
              <a:rPr lang="en-US" i="1" dirty="0">
                <a:latin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</a:rPr>
              <a:t>Netflix Moves</a:t>
            </a:r>
            <a:r>
              <a:rPr lang="en-US" baseline="0" dirty="0" smtClean="0">
                <a:latin typeface="Times New Roman" pitchFamily="18" charset="0"/>
              </a:rPr>
              <a:t> to Block Hostile Takeover;</a:t>
            </a:r>
            <a:r>
              <a:rPr lang="en-US" dirty="0" smtClean="0">
                <a:latin typeface="Times New Roman" pitchFamily="18" charset="0"/>
              </a:rPr>
              <a:t> </a:t>
            </a:r>
            <a:r>
              <a:rPr lang="en-US" baseline="0" dirty="0" smtClean="0">
                <a:latin typeface="Times New Roman" pitchFamily="18" charset="0"/>
              </a:rPr>
              <a:t>11/5/2012</a:t>
            </a:r>
          </a:p>
          <a:p>
            <a:pPr eaLnBrk="1" hangingPunct="1">
              <a:spcBef>
                <a:spcPts val="0"/>
              </a:spcBef>
            </a:pPr>
            <a:r>
              <a:rPr lang="en-US" dirty="0" smtClean="0">
                <a:hlinkClick r:id="rId5"/>
              </a:rPr>
              <a:t>http://www.suntimes.com/business/16180073-420/netflix-moves-to-block-hostile-takeover.html</a:t>
            </a:r>
            <a:endParaRPr lang="en-US" dirty="0" smtClean="0"/>
          </a:p>
          <a:p>
            <a:pPr marL="171450" indent="-171450" eaLnBrk="1" hangingPunct="1">
              <a:spcBef>
                <a:spcPts val="0"/>
              </a:spcBef>
              <a:buFont typeface="Arial" pitchFamily="34" charset="0"/>
              <a:buChar char="•"/>
            </a:pPr>
            <a:endParaRPr lang="en-US" dirty="0" smtClean="0">
              <a:latin typeface="Times New Roman" pitchFamily="18" charset="0"/>
            </a:endParaRPr>
          </a:p>
          <a:p>
            <a:pPr marL="171450" indent="-171450" eaLnBrk="1" hangingPunct="1">
              <a:spcBef>
                <a:spcPts val="0"/>
              </a:spcBef>
              <a:buFont typeface="Arial" pitchFamily="34" charset="0"/>
              <a:buChar char="•"/>
            </a:pPr>
            <a:r>
              <a:rPr lang="en-US" i="1" dirty="0" smtClean="0">
                <a:latin typeface="Times New Roman" pitchFamily="18" charset="0"/>
              </a:rPr>
              <a:t>NY Times</a:t>
            </a:r>
            <a:r>
              <a:rPr lang="en-US" dirty="0" smtClean="0">
                <a:latin typeface="Times New Roman" pitchFamily="18" charset="0"/>
              </a:rPr>
              <a:t>: The</a:t>
            </a:r>
            <a:r>
              <a:rPr lang="en-US" baseline="0" dirty="0" smtClean="0">
                <a:latin typeface="Times New Roman" pitchFamily="18" charset="0"/>
              </a:rPr>
              <a:t> Escalation in Hostile Takeover Offers;</a:t>
            </a:r>
            <a:r>
              <a:rPr lang="en-US" dirty="0" smtClean="0">
                <a:latin typeface="Times New Roman" pitchFamily="18" charset="0"/>
              </a:rPr>
              <a:t> </a:t>
            </a:r>
            <a:r>
              <a:rPr lang="en-US" baseline="0" dirty="0" smtClean="0">
                <a:latin typeface="Times New Roman" pitchFamily="18" charset="0"/>
              </a:rPr>
              <a:t>4/20/2012</a:t>
            </a:r>
          </a:p>
          <a:p>
            <a:pPr eaLnBrk="1" hangingPunct="1">
              <a:spcBef>
                <a:spcPts val="0"/>
              </a:spcBef>
            </a:pPr>
            <a:r>
              <a:rPr lang="en-US" dirty="0" smtClean="0">
                <a:hlinkClick r:id="rId6"/>
              </a:rPr>
              <a:t>http://dealbook.nytimes.com/2012/04/20/the-escalation-in-hostile-takeover-offers/</a:t>
            </a:r>
            <a:endParaRPr lang="en-US" dirty="0" smtClean="0"/>
          </a:p>
          <a:p>
            <a:pPr marL="171450" indent="-171450" eaLnBrk="1" hangingPunct="1">
              <a:spcBef>
                <a:spcPts val="0"/>
              </a:spcBef>
              <a:buFont typeface="Arial" pitchFamily="34" charset="0"/>
              <a:buChar char="•"/>
            </a:pPr>
            <a:endParaRPr lang="en-US" dirty="0" smtClean="0">
              <a:latin typeface="Times New Roman" pitchFamily="18" charset="0"/>
            </a:endParaRPr>
          </a:p>
          <a:p>
            <a:pPr marL="171450" indent="-171450" eaLnBrk="1" hangingPunct="1">
              <a:spcBef>
                <a:spcPts val="0"/>
              </a:spcBef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</a:rPr>
              <a:t>Fox Business:</a:t>
            </a:r>
            <a:r>
              <a:rPr lang="en-US" dirty="0">
                <a:latin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</a:rPr>
              <a:t> Hertz</a:t>
            </a:r>
            <a:r>
              <a:rPr lang="en-US" baseline="0" dirty="0" smtClean="0">
                <a:latin typeface="Times New Roman" pitchFamily="18" charset="0"/>
              </a:rPr>
              <a:t> Again Extends Dollar Thrifty Tender Offer;</a:t>
            </a:r>
            <a:r>
              <a:rPr lang="en-US" dirty="0">
                <a:latin typeface="Times New Roman" pitchFamily="18" charset="0"/>
              </a:rPr>
              <a:t> </a:t>
            </a:r>
            <a:r>
              <a:rPr lang="en-US" baseline="0" dirty="0" smtClean="0">
                <a:latin typeface="Times New Roman" pitchFamily="18" charset="0"/>
              </a:rPr>
              <a:t>11/5/2012</a:t>
            </a:r>
          </a:p>
          <a:p>
            <a:pPr eaLnBrk="1" hangingPunct="1">
              <a:spcBef>
                <a:spcPts val="0"/>
              </a:spcBef>
            </a:pPr>
            <a:r>
              <a:rPr lang="en-US" dirty="0" smtClean="0">
                <a:hlinkClick r:id="rId7"/>
              </a:rPr>
              <a:t>http://www.foxbusiness.com/news/2012/11/05/hertz-again-extends-dollar-thrifty-tender-offer/</a:t>
            </a:r>
            <a:endParaRPr lang="en-US" dirty="0" smtClean="0"/>
          </a:p>
          <a:p>
            <a:pPr marL="171450" indent="-171450" eaLnBrk="1" hangingPunct="1">
              <a:spcBef>
                <a:spcPts val="0"/>
              </a:spcBef>
              <a:buFont typeface="Arial" pitchFamily="34" charset="0"/>
              <a:buChar char="•"/>
            </a:pPr>
            <a:endParaRPr lang="en-US" dirty="0" smtClean="0">
              <a:latin typeface="Times New Roman" pitchFamily="18" charset="0"/>
            </a:endParaRPr>
          </a:p>
          <a:p>
            <a:pPr marL="171450" indent="-171450" eaLnBrk="1" hangingPunct="1">
              <a:spcBef>
                <a:spcPts val="0"/>
              </a:spcBef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</a:rPr>
              <a:t>Seeking</a:t>
            </a:r>
            <a:r>
              <a:rPr lang="en-US" baseline="0" dirty="0" smtClean="0">
                <a:latin typeface="Times New Roman" pitchFamily="18" charset="0"/>
              </a:rPr>
              <a:t> Alpha:</a:t>
            </a:r>
            <a:r>
              <a:rPr lang="en-US" dirty="0">
                <a:latin typeface="Times New Roman" pitchFamily="18" charset="0"/>
              </a:rPr>
              <a:t> </a:t>
            </a:r>
            <a:r>
              <a:rPr lang="en-US" baseline="0" dirty="0" smtClean="0">
                <a:latin typeface="Times New Roman" pitchFamily="18" charset="0"/>
              </a:rPr>
              <a:t>Cracker Barrel Loads up for Another Proxy Fight;</a:t>
            </a:r>
            <a:r>
              <a:rPr lang="en-US" dirty="0">
                <a:latin typeface="Times New Roman" pitchFamily="18" charset="0"/>
              </a:rPr>
              <a:t> </a:t>
            </a:r>
            <a:r>
              <a:rPr lang="en-US" baseline="0" dirty="0" smtClean="0">
                <a:latin typeface="Times New Roman" pitchFamily="18" charset="0"/>
              </a:rPr>
              <a:t>10/24/2012</a:t>
            </a:r>
          </a:p>
          <a:p>
            <a:pPr eaLnBrk="1" hangingPunct="1">
              <a:spcBef>
                <a:spcPts val="0"/>
              </a:spcBef>
            </a:pPr>
            <a:r>
              <a:rPr lang="en-US" dirty="0" smtClean="0">
                <a:hlinkClick r:id="rId7"/>
              </a:rPr>
              <a:t>http://www.foxbusiness.com/news/2012/11/05/hertz-again-extends-dollar-thrifty-tender-offer/</a:t>
            </a:r>
            <a:endParaRPr lang="en-US" dirty="0" smtClean="0"/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u="sng" dirty="0"/>
              <a:t>Additional Resources</a:t>
            </a:r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Video</a:t>
            </a: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Paul Hastings'</a:t>
            </a:r>
            <a:r>
              <a:rPr lang="en-US" baseline="0" dirty="0" smtClean="0">
                <a:latin typeface="Times New Roman" pitchFamily="18" charset="0"/>
              </a:rPr>
              <a:t> Cohen on horizontal merger reviews</a:t>
            </a:r>
          </a:p>
          <a:p>
            <a:pPr eaLnBrk="1" hangingPunct="1"/>
            <a:r>
              <a:rPr lang="en-US" baseline="0" dirty="0" smtClean="0">
                <a:latin typeface="Times New Roman" pitchFamily="18" charset="0"/>
              </a:rPr>
              <a:t>Why the </a:t>
            </a:r>
            <a:r>
              <a:rPr lang="en-US" baseline="0" dirty="0" err="1" smtClean="0">
                <a:latin typeface="Times New Roman" pitchFamily="18" charset="0"/>
              </a:rPr>
              <a:t>DoJ</a:t>
            </a:r>
            <a:r>
              <a:rPr lang="en-US" baseline="0" dirty="0" smtClean="0">
                <a:latin typeface="Times New Roman" pitchFamily="18" charset="0"/>
              </a:rPr>
              <a:t> and FTC are reviewing horizontal merger guidelines</a:t>
            </a:r>
          </a:p>
          <a:p>
            <a:pPr eaLnBrk="1" hangingPunct="1"/>
            <a:r>
              <a:rPr lang="en-US" baseline="0" dirty="0" smtClean="0">
                <a:latin typeface="Times New Roman" pitchFamily="18" charset="0"/>
              </a:rPr>
              <a:t>11/11/2009</a:t>
            </a:r>
          </a:p>
          <a:p>
            <a:pPr eaLnBrk="1" hangingPunct="1"/>
            <a:r>
              <a:rPr lang="en-US" baseline="0" dirty="0" smtClean="0">
                <a:latin typeface="Times New Roman" pitchFamily="18" charset="0"/>
              </a:rPr>
              <a:t>1:42</a:t>
            </a:r>
          </a:p>
          <a:p>
            <a:pPr eaLnBrk="1" hangingPunct="1"/>
            <a:r>
              <a:rPr lang="en-US" dirty="0" smtClean="0">
                <a:hlinkClick r:id="rId3"/>
              </a:rPr>
              <a:t>http://www.youtube.com/watch?v=YGKrT5Ca-lI</a:t>
            </a:r>
            <a:endParaRPr lang="en-US" dirty="0" smtClean="0"/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CNN Money</a:t>
            </a: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U.S. Approves Comcast-NBC Merger</a:t>
            </a:r>
          </a:p>
          <a:p>
            <a:pPr eaLnBrk="1" hangingPunct="1"/>
            <a:r>
              <a:rPr lang="en-US" dirty="0" smtClean="0">
                <a:hlinkClick r:id="rId4"/>
              </a:rPr>
              <a:t>http://money.cnn.com/2011/01/18/technology/fcc_comcast_nbc/index.htm</a:t>
            </a:r>
            <a:endParaRPr lang="en-US" dirty="0" smtClean="0"/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1/18/2011</a:t>
            </a:r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Sen.</a:t>
            </a:r>
            <a:r>
              <a:rPr lang="en-US" baseline="0" dirty="0" smtClean="0">
                <a:latin typeface="Times New Roman" pitchFamily="18" charset="0"/>
              </a:rPr>
              <a:t> Franken discusses NBC/Comcast Merger</a:t>
            </a:r>
          </a:p>
          <a:p>
            <a:pPr eaLnBrk="1" hangingPunct="1"/>
            <a:r>
              <a:rPr lang="en-US" baseline="0" dirty="0" smtClean="0">
                <a:latin typeface="Times New Roman" pitchFamily="18" charset="0"/>
              </a:rPr>
              <a:t>2/5/2012</a:t>
            </a:r>
          </a:p>
          <a:p>
            <a:pPr eaLnBrk="1" hangingPunct="1"/>
            <a:r>
              <a:rPr lang="en-US" dirty="0" smtClean="0">
                <a:hlinkClick r:id="rId5"/>
              </a:rPr>
              <a:t>http://www.youtube.com/watch?v=fRJ4YoZ-uzg</a:t>
            </a:r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u="sng" dirty="0"/>
              <a:t>Additional Resources</a:t>
            </a:r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Website</a:t>
            </a: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Chicago Tribune</a:t>
            </a: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Mergers,</a:t>
            </a:r>
            <a:r>
              <a:rPr lang="en-US" baseline="0" dirty="0" smtClean="0">
                <a:latin typeface="Times New Roman" pitchFamily="18" charset="0"/>
              </a:rPr>
              <a:t> Acquisitions, and Takeovers</a:t>
            </a:r>
          </a:p>
          <a:p>
            <a:pPr eaLnBrk="1" hangingPunct="1"/>
            <a:r>
              <a:rPr lang="en-US" dirty="0" smtClean="0">
                <a:hlinkClick r:id="rId3"/>
              </a:rPr>
              <a:t>http://www.chicagotribune.com/topic/economy-business-finance/companies-corporations/mergers-acquisitions-takeovers/04016005.topic</a:t>
            </a:r>
            <a:endParaRPr lang="en-US" dirty="0" smtClean="0">
              <a:latin typeface="Times New Roman" pitchFamily="18" charset="0"/>
            </a:endParaRPr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  <a:p>
            <a:pPr eaLnBrk="1" hangingPunct="1"/>
            <a:r>
              <a:rPr lang="en-US" i="1" dirty="0" smtClean="0">
                <a:latin typeface="Times New Roman" pitchFamily="18" charset="0"/>
              </a:rPr>
              <a:t>NY Times:</a:t>
            </a:r>
            <a:r>
              <a:rPr lang="en-US" i="1" dirty="0">
                <a:latin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</a:rPr>
              <a:t>Equity</a:t>
            </a:r>
            <a:r>
              <a:rPr lang="en-US" baseline="0" dirty="0" smtClean="0">
                <a:latin typeface="Times New Roman" pitchFamily="18" charset="0"/>
              </a:rPr>
              <a:t> Firms Like Bain are Depicted as Colluding</a:t>
            </a:r>
          </a:p>
          <a:p>
            <a:pPr eaLnBrk="1" hangingPunct="1"/>
            <a:r>
              <a:rPr lang="en-US" baseline="0" dirty="0" smtClean="0">
                <a:latin typeface="Times New Roman" pitchFamily="18" charset="0"/>
              </a:rPr>
              <a:t>9/11/2012</a:t>
            </a:r>
          </a:p>
          <a:p>
            <a:pPr eaLnBrk="1" hangingPunct="1"/>
            <a:r>
              <a:rPr lang="en-US" dirty="0" smtClean="0">
                <a:hlinkClick r:id="rId4"/>
              </a:rPr>
              <a:t>http://www.nytimes.com/2012/09/12/business/documents-depict-equity-firms-like-bain-as-colluding.html?pagewanted=all</a:t>
            </a:r>
            <a:endParaRPr lang="en-US" dirty="0" smtClean="0"/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  <a:p>
            <a:pPr eaLnBrk="1" hangingPunct="1"/>
            <a:r>
              <a:rPr lang="en-US" i="1" dirty="0" smtClean="0">
                <a:latin typeface="Times New Roman" pitchFamily="18" charset="0"/>
              </a:rPr>
              <a:t>The</a:t>
            </a:r>
            <a:r>
              <a:rPr lang="en-US" i="1" baseline="0" dirty="0" smtClean="0">
                <a:latin typeface="Times New Roman" pitchFamily="18" charset="0"/>
              </a:rPr>
              <a:t> Quarterly Review of Economics and Finance</a:t>
            </a:r>
          </a:p>
          <a:p>
            <a:pPr eaLnBrk="1" hangingPunct="1"/>
            <a:r>
              <a:rPr lang="en-US" baseline="0" dirty="0" smtClean="0">
                <a:latin typeface="Times New Roman" pitchFamily="18" charset="0"/>
              </a:rPr>
              <a:t>Stock market bubble effects on mergers and acquisitions</a:t>
            </a:r>
          </a:p>
          <a:p>
            <a:pPr eaLnBrk="1" hangingPunct="1"/>
            <a:r>
              <a:rPr lang="en-US" baseline="0" dirty="0" smtClean="0">
                <a:latin typeface="Times New Roman" pitchFamily="18" charset="0"/>
              </a:rPr>
              <a:t>2010</a:t>
            </a:r>
          </a:p>
          <a:p>
            <a:pPr eaLnBrk="1" hangingPunct="1"/>
            <a:r>
              <a:rPr lang="en-US" dirty="0" smtClean="0">
                <a:hlinkClick r:id="rId5"/>
              </a:rPr>
              <a:t>http://web2.ono.ac.il/ShauserPublish/files/2011.1.pdf</a:t>
            </a:r>
            <a:endParaRPr lang="en-US" dirty="0" smtClean="0"/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  <a:p>
            <a:pPr eaLnBrk="1" hangingPunct="1"/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gradFill>
          <a:gsLst>
            <a:gs pos="0">
              <a:srgbClr val="006600"/>
            </a:gs>
            <a:gs pos="39999">
              <a:srgbClr val="339933"/>
            </a:gs>
            <a:gs pos="70000">
              <a:srgbClr val="339966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67360"/>
            <a:ext cx="4495799" cy="57528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57800" y="1752600"/>
            <a:ext cx="3657600" cy="3124200"/>
          </a:xfrm>
        </p:spPr>
        <p:txBody>
          <a:bodyPr/>
          <a:lstStyle>
            <a:lvl1pPr>
              <a:defRPr sz="3200" b="1" i="0" spc="-100">
                <a:solidFill>
                  <a:schemeClr val="tx1"/>
                </a:solidFill>
                <a:latin typeface="+mj-lt"/>
                <a:cs typeface="Arial Black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096000" y="518160"/>
            <a:ext cx="1676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0" i="0" spc="-51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/>
                <a:cs typeface="Lucida Sans"/>
              </a:rPr>
              <a:t>4</a:t>
            </a:r>
            <a:endParaRPr lang="en-US" sz="8000" b="0" i="0" spc="-51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/>
              <a:cs typeface="Lucida San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8077200" cy="990600"/>
          </a:xfrm>
          <a:gradFill>
            <a:gsLst>
              <a:gs pos="0">
                <a:srgbClr val="006600"/>
              </a:gs>
              <a:gs pos="72000">
                <a:srgbClr val="339933"/>
              </a:gs>
              <a:gs pos="100000">
                <a:srgbClr val="FFEBFA"/>
              </a:gs>
            </a:gsLst>
            <a:lin ang="5400000" scaled="0"/>
          </a:gradFill>
          <a:ln cap="rnd"/>
          <a:effectLst>
            <a:softEdge rad="63500"/>
          </a:effectLst>
        </p:spPr>
        <p:txBody>
          <a:bodyPr/>
          <a:lstStyle>
            <a:lvl1pPr>
              <a:defRPr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077200" cy="4800600"/>
          </a:xfrm>
        </p:spPr>
        <p:txBody>
          <a:bodyPr/>
          <a:lstStyle>
            <a:lvl1pPr>
              <a:lnSpc>
                <a:spcPct val="90000"/>
              </a:lnSpc>
              <a:buClr>
                <a:srgbClr val="006600"/>
              </a:buClr>
              <a:buSzPct val="100000"/>
              <a:defRPr/>
            </a:lvl1pPr>
            <a:lvl2pPr>
              <a:lnSpc>
                <a:spcPct val="90000"/>
              </a:lnSpc>
              <a:buClr>
                <a:srgbClr val="FFCC00"/>
              </a:buClr>
              <a:defRPr sz="2400"/>
            </a:lvl2pPr>
            <a:lvl3pPr marL="1143000" indent="-228600">
              <a:buClr>
                <a:srgbClr val="7030A0"/>
              </a:buClr>
              <a:buFont typeface="Wingdings" panose="05000000000000000000" pitchFamily="2" charset="2"/>
              <a:buChar char="§"/>
              <a:defRPr sz="20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ound Diagonal Corner Rectangle 3"/>
          <p:cNvSpPr/>
          <p:nvPr userDrawn="1"/>
        </p:nvSpPr>
        <p:spPr>
          <a:xfrm>
            <a:off x="152400" y="152400"/>
            <a:ext cx="8915400" cy="6629400"/>
          </a:xfrm>
          <a:prstGeom prst="round2DiagRect">
            <a:avLst/>
          </a:prstGeom>
          <a:noFill/>
          <a:ln w="444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00600"/>
          </a:xfrm>
        </p:spPr>
        <p:txBody>
          <a:bodyPr/>
          <a:lstStyle>
            <a:lvl1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SzPct val="80000"/>
              <a:buFont typeface="Wingdings" pitchFamily="2" charset="2"/>
              <a:buChar char="§"/>
              <a:tabLst/>
              <a:defRPr sz="2800"/>
            </a:lvl1pPr>
            <a:lvl2pPr marL="742950" marR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000"/>
              </a:buClr>
              <a:buSzTx/>
              <a:buFont typeface="Arial" charset="0"/>
              <a:buChar char="•"/>
              <a:tabLst/>
              <a:defRPr sz="2400"/>
            </a:lvl2pPr>
            <a:lvl3pPr marL="11430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Pct val="100000"/>
              <a:buFont typeface="Wingdings" panose="05000000000000000000" pitchFamily="2" charset="2"/>
              <a:buChar char="§"/>
              <a:tabLst/>
              <a:defRPr sz="2000"/>
            </a:lvl3pPr>
            <a:lvl4pPr marL="16002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-"/>
              <a:tabLst/>
              <a:defRPr sz="1800"/>
            </a:lvl4pPr>
            <a:lvl5pPr marL="20574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tabLst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ound Diagonal Corner Rectangle 5"/>
          <p:cNvSpPr/>
          <p:nvPr userDrawn="1"/>
        </p:nvSpPr>
        <p:spPr>
          <a:xfrm>
            <a:off x="152400" y="152400"/>
            <a:ext cx="8915400" cy="6629400"/>
          </a:xfrm>
          <a:prstGeom prst="round2DiagRect">
            <a:avLst/>
          </a:prstGeom>
          <a:noFill/>
          <a:ln w="444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8077200" cy="990600"/>
          </a:xfrm>
          <a:gradFill>
            <a:gsLst>
              <a:gs pos="0">
                <a:srgbClr val="006600"/>
              </a:gs>
              <a:gs pos="72000">
                <a:srgbClr val="339933"/>
              </a:gs>
              <a:gs pos="100000">
                <a:srgbClr val="FFEBFA"/>
              </a:gs>
            </a:gsLst>
            <a:lin ang="5400000" scaled="0"/>
          </a:gradFill>
          <a:ln cap="rnd"/>
          <a:effectLst>
            <a:softEdge rad="63500"/>
          </a:effectLst>
        </p:spPr>
        <p:txBody>
          <a:bodyPr/>
          <a:lstStyle>
            <a:lvl1pPr>
              <a:defRPr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6838"/>
            <a:ext cx="9144000" cy="9699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95400"/>
            <a:ext cx="77724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962400"/>
            <a:ext cx="7772400" cy="251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0" y="6629400"/>
            <a:ext cx="5410200" cy="2286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239000" y="6629400"/>
            <a:ext cx="1905000" cy="2286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en-US" smtClean="0"/>
              <a:t>3 | </a:t>
            </a:r>
            <a:fld id="{6ECB567D-B4B2-4E9F-A8F4-7357454A8FE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ride12eCE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924800" cy="4525963"/>
          </a:xfrm>
        </p:spPr>
        <p:txBody>
          <a:bodyPr/>
          <a:lstStyle>
            <a:lvl1pPr>
              <a:lnSpc>
                <a:spcPct val="90000"/>
              </a:lnSpc>
              <a:buClr>
                <a:srgbClr val="163776"/>
              </a:buClr>
              <a:buSzPct val="100000"/>
              <a:defRPr/>
            </a:lvl1pPr>
            <a:lvl2pPr>
              <a:lnSpc>
                <a:spcPct val="90000"/>
              </a:lnSpc>
              <a:buClr>
                <a:srgbClr val="FF6600"/>
              </a:buClr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Footer Placeholder 4"/>
          <p:cNvSpPr txBox="1">
            <a:spLocks noGrp="1"/>
          </p:cNvSpPr>
          <p:nvPr/>
        </p:nvSpPr>
        <p:spPr>
          <a:xfrm>
            <a:off x="1066800" y="6574365"/>
            <a:ext cx="7696200" cy="2286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defRPr/>
            </a:pPr>
            <a:r>
              <a:rPr lang="en-US" sz="900" b="0" i="0" kern="0" spc="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Copyright ©2015 </a:t>
            </a:r>
            <a:r>
              <a:rPr lang="en-US" sz="900" b="0" i="0" kern="0" spc="0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Cengage</a:t>
            </a:r>
            <a:r>
              <a:rPr lang="en-US" sz="900" b="0" i="0" kern="0" spc="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 Learning. All Rights Reserved. May not be scanned, copied or duplicated, or posted to a publicly accessible website, in whole or in part.</a:t>
            </a:r>
            <a:endParaRPr lang="en-US" sz="900" b="0" i="0" kern="0" spc="0" dirty="0">
              <a:solidFill>
                <a:schemeClr val="bg2">
                  <a:lumMod val="60000"/>
                  <a:lumOff val="40000"/>
                </a:schemeClr>
              </a:solidFill>
              <a:latin typeface="Arial Narrow"/>
              <a:cs typeface="Arial Narrow"/>
            </a:endParaRPr>
          </a:p>
        </p:txBody>
      </p:sp>
      <p:sp>
        <p:nvSpPr>
          <p:cNvPr id="9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229600" y="6492875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00000"/>
                </a:solidFill>
                <a:latin typeface="Arial Narrow Bold"/>
                <a:cs typeface="Arial Narrow Bold"/>
              </a:defRPr>
            </a:lvl1pPr>
          </a:lstStyle>
          <a:p>
            <a:r>
              <a:rPr lang="en-US" dirty="0" smtClean="0">
                <a:solidFill>
                  <a:srgbClr val="2360AB">
                    <a:alpha val="62000"/>
                  </a:srgbClr>
                </a:solidFill>
              </a:rPr>
              <a:t>4 • </a:t>
            </a:r>
            <a:fld id="{EDFB93E4-638C-3348-855D-DC1780F5DC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71391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" name="Rectangle 9" hidden="1"/>
          <p:cNvSpPr/>
          <p:nvPr/>
        </p:nvSpPr>
        <p:spPr>
          <a:xfrm>
            <a:off x="2971800" y="0"/>
            <a:ext cx="6172200" cy="152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cxnSp>
        <p:nvCxnSpPr>
          <p:cNvPr id="26" name="Straight Connector 25" hidden="1"/>
          <p:cNvCxnSpPr/>
          <p:nvPr/>
        </p:nvCxnSpPr>
        <p:spPr>
          <a:xfrm>
            <a:off x="0" y="6477000"/>
            <a:ext cx="9144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 hidden="1"/>
          <p:cNvSpPr/>
          <p:nvPr/>
        </p:nvSpPr>
        <p:spPr>
          <a:xfrm>
            <a:off x="2971800" y="0"/>
            <a:ext cx="6172200" cy="152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" name="Straight Connector 7" hidden="1"/>
          <p:cNvCxnSpPr/>
          <p:nvPr/>
        </p:nvCxnSpPr>
        <p:spPr>
          <a:xfrm>
            <a:off x="0" y="6477000"/>
            <a:ext cx="9144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4"/>
          <p:cNvSpPr txBox="1">
            <a:spLocks noGrp="1"/>
          </p:cNvSpPr>
          <p:nvPr/>
        </p:nvSpPr>
        <p:spPr>
          <a:xfrm>
            <a:off x="685800" y="6477000"/>
            <a:ext cx="7924800" cy="2286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defRPr/>
            </a:pPr>
            <a:r>
              <a:rPr lang="en-US" sz="900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Copyright ©2017</a:t>
            </a:r>
            <a:r>
              <a:rPr lang="en-US" sz="900" baseline="0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 </a:t>
            </a:r>
            <a:r>
              <a:rPr lang="en-US" sz="900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3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778" r:id="rId9"/>
    <p:sldLayoutId id="2147483813" r:id="rId10"/>
  </p:sldLayoutIdLst>
  <p:transition spd="med">
    <p:wipe dir="r"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6600"/>
        </a:buClr>
        <a:buSzPct val="8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CC00"/>
        </a:buClr>
        <a:buFont typeface="Arial" charset="0"/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7030A0"/>
        </a:buClr>
        <a:buSzPct val="100000"/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-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6600"/>
            </a:gs>
            <a:gs pos="39999">
              <a:srgbClr val="339933"/>
            </a:gs>
            <a:gs pos="70000">
              <a:srgbClr val="339966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Choosing a Form of Business Ownership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</a:t>
            </a:r>
          </a:p>
        </p:txBody>
      </p:sp>
      <p:sp>
        <p:nvSpPr>
          <p:cNvPr id="17410" name="Rectangle 9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458200" cy="5029200"/>
          </a:xfrm>
        </p:spPr>
        <p:txBody>
          <a:bodyPr/>
          <a:lstStyle/>
          <a:p>
            <a:pPr marL="914400" indent="-914400">
              <a:spcBef>
                <a:spcPts val="1176"/>
              </a:spcBef>
              <a:buNone/>
            </a:pPr>
            <a:r>
              <a:rPr lang="en-US" dirty="0" smtClean="0">
                <a:solidFill>
                  <a:srgbClr val="009900"/>
                </a:solidFill>
              </a:rPr>
              <a:t>4-1</a:t>
            </a:r>
            <a:r>
              <a:rPr lang="en-US" dirty="0" smtClean="0"/>
              <a:t>	</a:t>
            </a:r>
            <a:r>
              <a:rPr lang="en-US" dirty="0"/>
              <a:t>Describe the advantages and disadvantages of sole proprietorships</a:t>
            </a:r>
            <a:r>
              <a:rPr lang="en-US" dirty="0" smtClean="0"/>
              <a:t>.</a:t>
            </a:r>
          </a:p>
          <a:p>
            <a:pPr marL="914400" indent="-914400">
              <a:spcBef>
                <a:spcPts val="1176"/>
              </a:spcBef>
              <a:buNone/>
            </a:pPr>
            <a:r>
              <a:rPr lang="en-US" dirty="0" smtClean="0">
                <a:solidFill>
                  <a:srgbClr val="009900"/>
                </a:solidFill>
              </a:rPr>
              <a:t>4-2</a:t>
            </a:r>
            <a:r>
              <a:rPr lang="en-US" dirty="0" smtClean="0"/>
              <a:t>	</a:t>
            </a:r>
            <a:r>
              <a:rPr lang="en-US" dirty="0"/>
              <a:t>Explain the different types of partners and the importance of partnership agreements.</a:t>
            </a:r>
            <a:endParaRPr lang="en-US" dirty="0" smtClean="0"/>
          </a:p>
          <a:p>
            <a:pPr marL="914400" indent="-914400">
              <a:spcBef>
                <a:spcPts val="1176"/>
              </a:spcBef>
              <a:buNone/>
            </a:pPr>
            <a:r>
              <a:rPr lang="en-US" dirty="0" smtClean="0">
                <a:solidFill>
                  <a:srgbClr val="009900"/>
                </a:solidFill>
              </a:rPr>
              <a:t>4-3</a:t>
            </a:r>
            <a:r>
              <a:rPr lang="en-US" dirty="0" smtClean="0"/>
              <a:t>	</a:t>
            </a:r>
            <a:r>
              <a:rPr lang="en-US" dirty="0"/>
              <a:t>Describe the advantages and disadvantages of partnerships.</a:t>
            </a:r>
            <a:endParaRPr lang="en-US" dirty="0" smtClean="0"/>
          </a:p>
          <a:p>
            <a:pPr marL="914400" indent="-914400">
              <a:spcBef>
                <a:spcPts val="1176"/>
              </a:spcBef>
              <a:buNone/>
            </a:pPr>
            <a:r>
              <a:rPr lang="en-US" dirty="0" smtClean="0">
                <a:solidFill>
                  <a:srgbClr val="009900"/>
                </a:solidFill>
              </a:rPr>
              <a:t>4-4</a:t>
            </a:r>
            <a:r>
              <a:rPr lang="en-US" dirty="0" smtClean="0"/>
              <a:t>	</a:t>
            </a:r>
            <a:r>
              <a:rPr lang="en-US" dirty="0"/>
              <a:t>Summarize how a corporation is formed.</a:t>
            </a:r>
            <a:endParaRPr lang="en-US" dirty="0" smtClean="0"/>
          </a:p>
          <a:p>
            <a:pPr marL="914400" indent="-914400">
              <a:spcBef>
                <a:spcPts val="1176"/>
              </a:spcBef>
              <a:buNone/>
            </a:pPr>
            <a:r>
              <a:rPr lang="en-US" dirty="0" smtClean="0">
                <a:solidFill>
                  <a:srgbClr val="009900"/>
                </a:solidFill>
              </a:rPr>
              <a:t>4-5</a:t>
            </a:r>
            <a:r>
              <a:rPr lang="en-US" dirty="0" smtClean="0"/>
              <a:t>	</a:t>
            </a:r>
            <a:r>
              <a:rPr lang="en-US" dirty="0"/>
              <a:t>Describe the advantages and disadvantages of a corporation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0" indent="-914400">
              <a:spcBef>
                <a:spcPts val="1176"/>
              </a:spcBef>
              <a:buNone/>
            </a:pPr>
            <a:r>
              <a:rPr lang="en-US" dirty="0">
                <a:solidFill>
                  <a:srgbClr val="009900"/>
                </a:solidFill>
              </a:rPr>
              <a:t>4-6</a:t>
            </a:r>
            <a:r>
              <a:rPr lang="en-US" dirty="0"/>
              <a:t>	Examine special types of corporations, including S-corporations, limited-liability companies, and not-for-profit corporations.</a:t>
            </a:r>
          </a:p>
          <a:p>
            <a:pPr marL="914400" indent="-914400">
              <a:spcBef>
                <a:spcPts val="1176"/>
              </a:spcBef>
              <a:buNone/>
            </a:pPr>
            <a:r>
              <a:rPr lang="en-US" dirty="0">
                <a:solidFill>
                  <a:srgbClr val="009900"/>
                </a:solidFill>
              </a:rPr>
              <a:t>4-7</a:t>
            </a:r>
            <a:r>
              <a:rPr lang="en-US" dirty="0"/>
              <a:t>	Discuss the purpose of a cooperative, joint venture, and syndicate</a:t>
            </a:r>
            <a:r>
              <a:rPr lang="en-US" dirty="0" smtClean="0"/>
              <a:t>.</a:t>
            </a:r>
          </a:p>
          <a:p>
            <a:pPr marL="914400" indent="-914400">
              <a:spcBef>
                <a:spcPts val="1176"/>
              </a:spcBef>
              <a:buNone/>
            </a:pPr>
            <a:r>
              <a:rPr lang="en-US" dirty="0" smtClean="0">
                <a:solidFill>
                  <a:srgbClr val="009900"/>
                </a:solidFill>
              </a:rPr>
              <a:t>4-8</a:t>
            </a:r>
            <a:r>
              <a:rPr lang="en-US" dirty="0"/>
              <a:t>	Explain how growth from within and growth through mergers can enable a business to expand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264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259" y="3505200"/>
            <a:ext cx="4061842" cy="2743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Sole Proprietorship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72"/>
              </a:spcBef>
            </a:pPr>
            <a:r>
              <a:rPr lang="en-US" dirty="0"/>
              <a:t>A business owned </a:t>
            </a:r>
            <a:r>
              <a:rPr lang="en-US" dirty="0" smtClean="0"/>
              <a:t>and </a:t>
            </a:r>
            <a:r>
              <a:rPr lang="en-US" dirty="0"/>
              <a:t>(usually) operated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by </a:t>
            </a:r>
            <a:r>
              <a:rPr lang="en-US" dirty="0"/>
              <a:t>one person</a:t>
            </a:r>
          </a:p>
          <a:p>
            <a:pPr>
              <a:spcBef>
                <a:spcPts val="1272"/>
              </a:spcBef>
            </a:pPr>
            <a:r>
              <a:rPr lang="en-US" dirty="0"/>
              <a:t>Simplest form of </a:t>
            </a:r>
            <a:r>
              <a:rPr lang="en-US" dirty="0" smtClean="0"/>
              <a:t>business </a:t>
            </a:r>
            <a:r>
              <a:rPr lang="en-US" dirty="0"/>
              <a:t>ownership</a:t>
            </a:r>
          </a:p>
          <a:p>
            <a:pPr>
              <a:spcBef>
                <a:spcPts val="1272"/>
              </a:spcBef>
            </a:pPr>
            <a:r>
              <a:rPr lang="en-US" dirty="0"/>
              <a:t>The most popular form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of </a:t>
            </a:r>
            <a:r>
              <a:rPr lang="en-US" dirty="0"/>
              <a:t>business ownership</a:t>
            </a:r>
          </a:p>
          <a:p>
            <a:pPr>
              <a:spcBef>
                <a:spcPts val="1272"/>
              </a:spcBef>
            </a:pPr>
            <a:r>
              <a:rPr lang="en-US" dirty="0"/>
              <a:t>Many large </a:t>
            </a:r>
            <a:r>
              <a:rPr lang="en-US" dirty="0" smtClean="0"/>
              <a:t>businesses</a:t>
            </a:r>
            <a:br>
              <a:rPr lang="en-US" dirty="0" smtClean="0"/>
            </a:br>
            <a:r>
              <a:rPr lang="en-US" dirty="0" smtClean="0"/>
              <a:t>began </a:t>
            </a:r>
            <a:r>
              <a:rPr lang="en-US" dirty="0"/>
              <a:t>as small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struggling </a:t>
            </a:r>
            <a:r>
              <a:rPr lang="en-US" dirty="0"/>
              <a:t>sole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proprietorships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785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000" dirty="0" smtClean="0"/>
              <a:t>Relative Percentages of Sole Proprietorships, Partnerships, and Corporations in the United States</a:t>
            </a:r>
            <a:endParaRPr lang="en-US" sz="20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000" dirty="0" smtClean="0"/>
              <a:t>Total Sales Receipts of Sole Proprietorships, Partnerships, and Corporations in the Unites States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Sole Proprietorships in Comparison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895600"/>
            <a:ext cx="4004959" cy="3124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632" y="2743200"/>
            <a:ext cx="3257368" cy="3581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304800" y="6172200"/>
            <a:ext cx="7924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Source: “Statistics of Income,” The Internal Revenue Service website at www.irs.gov (accessed January 5, 2014).</a:t>
            </a:r>
          </a:p>
        </p:txBody>
      </p:sp>
    </p:spTree>
    <p:extLst>
      <p:ext uri="{BB962C8B-B14F-4D97-AF65-F5344CB8AC3E}">
        <p14:creationId xmlns:p14="http://schemas.microsoft.com/office/powerpoint/2010/main" val="4195846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419600"/>
          </a:xfrm>
          <a:ln w="19050" cmpd="sng">
            <a:solidFill>
              <a:srgbClr val="006600"/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rgbClr val="006600"/>
                </a:solidFill>
              </a:rPr>
              <a:t>Advantages</a:t>
            </a:r>
          </a:p>
          <a:p>
            <a:r>
              <a:rPr lang="en-US" dirty="0"/>
              <a:t>Ease of start-up and closure</a:t>
            </a:r>
          </a:p>
          <a:p>
            <a:r>
              <a:rPr lang="en-US" dirty="0"/>
              <a:t>Pride of ownership</a:t>
            </a:r>
          </a:p>
          <a:p>
            <a:r>
              <a:rPr lang="en-US" dirty="0"/>
              <a:t>Retention of all profits</a:t>
            </a:r>
          </a:p>
          <a:p>
            <a:r>
              <a:rPr lang="en-US" dirty="0"/>
              <a:t>No special taxes</a:t>
            </a:r>
          </a:p>
          <a:p>
            <a:r>
              <a:rPr lang="en-US" dirty="0"/>
              <a:t>Flexibility of being your own </a:t>
            </a:r>
            <a:r>
              <a:rPr lang="en-US" dirty="0" smtClean="0"/>
              <a:t>boss</a:t>
            </a:r>
            <a:endParaRPr lang="en-US" sz="25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419600"/>
          </a:xfrm>
          <a:ln w="19050">
            <a:solidFill>
              <a:srgbClr val="FF0000"/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Disadvantages</a:t>
            </a:r>
          </a:p>
          <a:p>
            <a:pPr>
              <a:buClr>
                <a:srgbClr val="FF0000"/>
              </a:buClr>
            </a:pPr>
            <a:r>
              <a:rPr lang="en-US" dirty="0"/>
              <a:t>Unlimited liability</a:t>
            </a:r>
          </a:p>
          <a:p>
            <a:pPr>
              <a:buClr>
                <a:srgbClr val="FF0000"/>
              </a:buClr>
            </a:pPr>
            <a:r>
              <a:rPr lang="en-US" dirty="0"/>
              <a:t>Lack of continuity</a:t>
            </a:r>
          </a:p>
          <a:p>
            <a:pPr>
              <a:buClr>
                <a:srgbClr val="FF0000"/>
              </a:buClr>
            </a:pPr>
            <a:r>
              <a:rPr lang="en-US" dirty="0"/>
              <a:t>Lack of money</a:t>
            </a:r>
          </a:p>
          <a:p>
            <a:pPr>
              <a:buClr>
                <a:srgbClr val="FF0000"/>
              </a:buClr>
            </a:pPr>
            <a:r>
              <a:rPr lang="en-US" dirty="0"/>
              <a:t>Limited management skills</a:t>
            </a:r>
          </a:p>
          <a:p>
            <a:pPr>
              <a:buClr>
                <a:srgbClr val="FF0000"/>
              </a:buClr>
            </a:pPr>
            <a:r>
              <a:rPr lang="en-US" dirty="0"/>
              <a:t>Difficulty in hiring </a:t>
            </a:r>
            <a:r>
              <a:rPr lang="en-US" dirty="0" smtClean="0"/>
              <a:t>employees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8077200" cy="1295400"/>
          </a:xfrm>
        </p:spPr>
        <p:txBody>
          <a:bodyPr/>
          <a:lstStyle/>
          <a:p>
            <a:r>
              <a:rPr lang="en-US" dirty="0" smtClean="0"/>
              <a:t>Sole Proprietorship:</a:t>
            </a:r>
            <a:br>
              <a:rPr lang="en-US" dirty="0" smtClean="0"/>
            </a:br>
            <a:r>
              <a:rPr lang="en-US" dirty="0" smtClean="0"/>
              <a:t>Advantages and Disadvantages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906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Sole Proprietorship:</a:t>
            </a:r>
            <a:r>
              <a:rPr lang="en-US" dirty="0"/>
              <a:t> </a:t>
            </a:r>
            <a:r>
              <a:rPr lang="en-US" dirty="0" smtClean="0"/>
              <a:t>Unlimited Liability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360"/>
              </a:lnSpc>
            </a:pPr>
            <a:r>
              <a:rPr lang="en-US" b="1" dirty="0" smtClean="0"/>
              <a:t>Unlimited liability </a:t>
            </a:r>
            <a:r>
              <a:rPr lang="en-US" dirty="0" smtClean="0"/>
              <a:t>is a legal concept that holds a business owner personally responsible for all the debts of the business</a:t>
            </a:r>
          </a:p>
          <a:p>
            <a:pPr>
              <a:lnSpc>
                <a:spcPts val="3360"/>
              </a:lnSpc>
            </a:pPr>
            <a:r>
              <a:rPr lang="en-US" dirty="0" smtClean="0"/>
              <a:t>This is the major factor discouraging the use of sole proprietorship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3556708"/>
            <a:ext cx="3257550" cy="27297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1448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Class Exercise</a:t>
            </a:r>
          </a:p>
        </p:txBody>
      </p:sp>
      <p:sp>
        <p:nvSpPr>
          <p:cNvPr id="32771" name="Rectangle 8"/>
          <p:cNvSpPr>
            <a:spLocks noGrp="1" noChangeArrowheads="1"/>
          </p:cNvSpPr>
          <p:nvPr>
            <p:ph idx="1"/>
          </p:nvPr>
        </p:nvSpPr>
        <p:spPr>
          <a:xfrm>
            <a:off x="609600" y="1447800"/>
            <a:ext cx="8077200" cy="48006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dirty="0" smtClean="0"/>
              <a:t>You want to own and manage your own business. </a:t>
            </a:r>
            <a:br>
              <a:rPr lang="en-US" sz="2400" dirty="0" smtClean="0"/>
            </a:br>
            <a:r>
              <a:rPr lang="en-US" sz="2400" dirty="0" smtClean="0"/>
              <a:t>To help you evaluate your chances of success, answer these questions.</a:t>
            </a:r>
          </a:p>
          <a:p>
            <a:pPr marL="438912" indent="-164592">
              <a:lnSpc>
                <a:spcPct val="100000"/>
              </a:lnSpc>
              <a:spcBef>
                <a:spcPts val="600"/>
              </a:spcBef>
            </a:pPr>
            <a:r>
              <a:rPr lang="en-US" sz="2000" dirty="0" smtClean="0"/>
              <a:t>Do you have any experience in a business like the one you want to start?</a:t>
            </a:r>
          </a:p>
          <a:p>
            <a:pPr marL="438912" indent="-164592">
              <a:lnSpc>
                <a:spcPct val="100000"/>
              </a:lnSpc>
              <a:spcBef>
                <a:spcPts val="600"/>
              </a:spcBef>
            </a:pPr>
            <a:r>
              <a:rPr lang="en-US" sz="2000" dirty="0" smtClean="0"/>
              <a:t>Have you worked for someone else as a supervisor or manager?</a:t>
            </a:r>
          </a:p>
          <a:p>
            <a:pPr marL="438912" indent="-164592">
              <a:lnSpc>
                <a:spcPct val="100000"/>
              </a:lnSpc>
              <a:spcBef>
                <a:spcPts val="600"/>
              </a:spcBef>
            </a:pPr>
            <a:r>
              <a:rPr lang="en-US" sz="2000" dirty="0" smtClean="0"/>
              <a:t>Have you saved any money? How much?</a:t>
            </a:r>
          </a:p>
          <a:p>
            <a:pPr marL="438912" indent="-164592">
              <a:lnSpc>
                <a:spcPct val="100000"/>
              </a:lnSpc>
              <a:spcBef>
                <a:spcPts val="600"/>
              </a:spcBef>
            </a:pPr>
            <a:r>
              <a:rPr lang="en-US" sz="2000" dirty="0" smtClean="0"/>
              <a:t>Do you know how much money you will need to get your business started?</a:t>
            </a:r>
          </a:p>
          <a:p>
            <a:pPr marL="438912" indent="-164592">
              <a:lnSpc>
                <a:spcPct val="100000"/>
              </a:lnSpc>
              <a:spcBef>
                <a:spcPts val="600"/>
              </a:spcBef>
            </a:pPr>
            <a:r>
              <a:rPr lang="en-US" sz="2000" dirty="0" smtClean="0"/>
              <a:t>Do you know how much credit you can get from your suppliers and bankers?</a:t>
            </a:r>
          </a:p>
          <a:p>
            <a:pPr marL="438912" indent="-164592">
              <a:lnSpc>
                <a:spcPct val="100000"/>
              </a:lnSpc>
              <a:spcBef>
                <a:spcPts val="600"/>
              </a:spcBef>
            </a:pPr>
            <a:r>
              <a:rPr lang="en-US" sz="2000" dirty="0" smtClean="0"/>
              <a:t>Do you know the good and bad points about going it alone, having a partner, and incorporating your business?</a:t>
            </a:r>
          </a:p>
          <a:p>
            <a:pPr marL="438912" indent="-164592">
              <a:lnSpc>
                <a:spcPct val="100000"/>
              </a:lnSpc>
              <a:spcBef>
                <a:spcPts val="600"/>
              </a:spcBef>
            </a:pPr>
            <a:r>
              <a:rPr lang="en-US" sz="2000" dirty="0" smtClean="0"/>
              <a:t>What do you know about your potential customer?</a:t>
            </a:r>
          </a:p>
        </p:txBody>
      </p:sp>
    </p:spTree>
    <p:extLst>
      <p:ext uri="{BB962C8B-B14F-4D97-AF65-F5344CB8AC3E}">
        <p14:creationId xmlns:p14="http://schemas.microsoft.com/office/powerpoint/2010/main" val="2717805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953000" cy="49530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A </a:t>
            </a:r>
            <a:r>
              <a:rPr lang="en-US" sz="2400" b="1" dirty="0" smtClean="0"/>
              <a:t>partnership</a:t>
            </a:r>
            <a:r>
              <a:rPr lang="en-US" sz="2400" dirty="0" smtClean="0"/>
              <a:t> is a voluntary association of two or more persons to act as co-owners of a business for profit</a:t>
            </a:r>
          </a:p>
          <a:p>
            <a:r>
              <a:rPr lang="en-US" sz="2000" dirty="0"/>
              <a:t>Usually a pooling of </a:t>
            </a:r>
            <a:r>
              <a:rPr lang="en-US" sz="2000" dirty="0" smtClean="0"/>
              <a:t>special talents or </a:t>
            </a:r>
            <a:r>
              <a:rPr lang="en-US" sz="2000" dirty="0"/>
              <a:t>the result of a sole </a:t>
            </a:r>
            <a:r>
              <a:rPr lang="en-US" sz="2000" dirty="0" smtClean="0"/>
              <a:t>proprietor taking </a:t>
            </a:r>
            <a:r>
              <a:rPr lang="en-US" sz="2000" dirty="0"/>
              <a:t>on a </a:t>
            </a:r>
            <a:r>
              <a:rPr lang="en-US" sz="2000" dirty="0" smtClean="0"/>
              <a:t>partner</a:t>
            </a:r>
            <a:endParaRPr lang="en-US" sz="2000" dirty="0"/>
          </a:p>
          <a:p>
            <a:r>
              <a:rPr lang="en-US" sz="2000" dirty="0"/>
              <a:t>No legal limit on the maximum </a:t>
            </a:r>
            <a:r>
              <a:rPr lang="en-US" sz="2000" dirty="0" smtClean="0"/>
              <a:t>number </a:t>
            </a:r>
            <a:r>
              <a:rPr lang="en-US" sz="2000" dirty="0"/>
              <a:t>of partners; most have </a:t>
            </a:r>
            <a:r>
              <a:rPr lang="en-US" sz="2000" dirty="0" smtClean="0"/>
              <a:t>only two</a:t>
            </a:r>
          </a:p>
          <a:p>
            <a:r>
              <a:rPr lang="en-US" sz="2000" dirty="0" smtClean="0"/>
              <a:t>Large </a:t>
            </a:r>
            <a:r>
              <a:rPr lang="en-US" sz="2000" dirty="0"/>
              <a:t>accounting, law, and </a:t>
            </a:r>
            <a:r>
              <a:rPr lang="en-US" sz="2000" dirty="0" smtClean="0"/>
              <a:t>advertising </a:t>
            </a:r>
            <a:r>
              <a:rPr lang="en-US" sz="2000" dirty="0"/>
              <a:t>partnerships have </a:t>
            </a:r>
            <a:r>
              <a:rPr lang="en-US" sz="2000" dirty="0" smtClean="0"/>
              <a:t>multiple partners</a:t>
            </a:r>
            <a:endParaRPr lang="en-US" sz="2000" dirty="0"/>
          </a:p>
          <a:p>
            <a:r>
              <a:rPr lang="en-US" sz="2000" dirty="0" smtClean="0"/>
              <a:t>Less </a:t>
            </a:r>
            <a:r>
              <a:rPr lang="en-US" sz="2000" dirty="0"/>
              <a:t>common form of </a:t>
            </a:r>
            <a:r>
              <a:rPr lang="en-US" sz="2000" dirty="0" smtClean="0"/>
              <a:t>ownership than </a:t>
            </a:r>
            <a:r>
              <a:rPr lang="en-US" sz="2000" dirty="0"/>
              <a:t>sole proprietorship or </a:t>
            </a:r>
            <a:r>
              <a:rPr lang="en-US" sz="2000" dirty="0" smtClean="0"/>
              <a:t>corporation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447800"/>
            <a:ext cx="3243648" cy="4800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Partnership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286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Partners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077200" cy="4800600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b="1" dirty="0" smtClean="0"/>
              <a:t>general partner </a:t>
            </a:r>
            <a:r>
              <a:rPr lang="en-US" dirty="0" smtClean="0"/>
              <a:t>is a person who assumes </a:t>
            </a:r>
            <a:r>
              <a:rPr lang="en-US" dirty="0"/>
              <a:t>full or shared responsibility for operating a </a:t>
            </a:r>
            <a:r>
              <a:rPr lang="en-US" dirty="0" smtClean="0"/>
              <a:t>business</a:t>
            </a:r>
            <a:endParaRPr lang="en-US" dirty="0"/>
          </a:p>
          <a:p>
            <a:r>
              <a:rPr lang="en-US" dirty="0" smtClean="0"/>
              <a:t>A </a:t>
            </a:r>
            <a:r>
              <a:rPr lang="en-US" b="1" dirty="0" smtClean="0"/>
              <a:t>limited </a:t>
            </a:r>
            <a:r>
              <a:rPr lang="en-US" b="1" dirty="0"/>
              <a:t>partner </a:t>
            </a:r>
            <a:r>
              <a:rPr lang="en-US" dirty="0"/>
              <a:t>is a person who invests money in </a:t>
            </a:r>
            <a:r>
              <a:rPr lang="en-US" dirty="0" smtClean="0"/>
              <a:t>a business </a:t>
            </a:r>
            <a:r>
              <a:rPr lang="en-US" dirty="0"/>
              <a:t>but who has no management responsibility or liability for losses </a:t>
            </a:r>
            <a:r>
              <a:rPr lang="en-US" dirty="0" smtClean="0"/>
              <a:t>beyond his </a:t>
            </a:r>
            <a:r>
              <a:rPr lang="en-US" dirty="0"/>
              <a:t>or her investment in the </a:t>
            </a:r>
            <a:r>
              <a:rPr lang="en-US" dirty="0" smtClean="0"/>
              <a:t>partnership</a:t>
            </a:r>
          </a:p>
          <a:p>
            <a:r>
              <a:rPr lang="en-US" dirty="0"/>
              <a:t>General partners have management </a:t>
            </a:r>
            <a:r>
              <a:rPr lang="en-US" dirty="0" smtClean="0"/>
              <a:t>responsibility </a:t>
            </a:r>
            <a:r>
              <a:rPr lang="en-US" dirty="0"/>
              <a:t>and liability </a:t>
            </a:r>
            <a:r>
              <a:rPr lang="en-US" dirty="0" smtClean="0"/>
              <a:t>for all losses</a:t>
            </a:r>
            <a:endParaRPr lang="en-US" dirty="0"/>
          </a:p>
          <a:p>
            <a:r>
              <a:rPr lang="en-US" dirty="0"/>
              <a:t>Limited partners have no </a:t>
            </a:r>
            <a:r>
              <a:rPr lang="en-US" dirty="0" smtClean="0"/>
              <a:t>management </a:t>
            </a:r>
            <a:r>
              <a:rPr lang="en-US" dirty="0"/>
              <a:t>responsibility and </a:t>
            </a:r>
            <a:r>
              <a:rPr lang="en-US" dirty="0" smtClean="0"/>
              <a:t>no </a:t>
            </a:r>
            <a:r>
              <a:rPr lang="en-US" dirty="0"/>
              <a:t>liability for losses </a:t>
            </a:r>
            <a:r>
              <a:rPr lang="en-US" dirty="0" smtClean="0"/>
              <a:t>beyond their investment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22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 Partnership Agreement</a:t>
            </a:r>
          </a:p>
        </p:txBody>
      </p:sp>
      <p:sp>
        <p:nvSpPr>
          <p:cNvPr id="38914" name="Rectangle 8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Articles of partnership refers to an agreement listing and explaining the terms of the partnership; written is preferable to oral</a:t>
            </a:r>
          </a:p>
          <a:p>
            <a:pPr eaLnBrk="1" hangingPunct="1"/>
            <a:r>
              <a:rPr lang="en-US" dirty="0" smtClean="0"/>
              <a:t>Agreement should state</a:t>
            </a:r>
          </a:p>
          <a:p>
            <a:pPr marL="649224" lvl="1" indent="-283464"/>
            <a:r>
              <a:rPr lang="en-US" sz="2400" dirty="0" smtClean="0"/>
              <a:t>Who will make final decisions</a:t>
            </a:r>
          </a:p>
          <a:p>
            <a:pPr marL="649224" lvl="1" indent="-283464"/>
            <a:r>
              <a:rPr lang="en-US" sz="2400" dirty="0" smtClean="0"/>
              <a:t>What each partner’s duties will be</a:t>
            </a:r>
          </a:p>
          <a:p>
            <a:pPr marL="649224" lvl="1" indent="-283464"/>
            <a:r>
              <a:rPr lang="en-US" sz="2400" dirty="0" smtClean="0"/>
              <a:t>The investment each partner will make</a:t>
            </a:r>
          </a:p>
          <a:p>
            <a:pPr marL="649224" lvl="1" indent="-283464"/>
            <a:r>
              <a:rPr lang="en-US" sz="2400" dirty="0" smtClean="0"/>
              <a:t>How much profit or loss each partner receives or is responsible for</a:t>
            </a:r>
          </a:p>
          <a:p>
            <a:pPr marL="649224" lvl="1" indent="-283464"/>
            <a:r>
              <a:rPr lang="en-US" dirty="0"/>
              <a:t>What happens if a partner wants to dissolve the partnership or dies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174036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Articles of Partnership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200" y="1295400"/>
            <a:ext cx="4643600" cy="5029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 rot="16200000">
            <a:off x="-524589" y="3801188"/>
            <a:ext cx="5105401" cy="246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Source: Adapted from Goldman and </a:t>
            </a:r>
            <a:r>
              <a:rPr lang="en-US" sz="900" dirty="0" err="1"/>
              <a:t>Sigismond</a:t>
            </a:r>
            <a:r>
              <a:rPr lang="en-US" sz="900" dirty="0"/>
              <a:t>, </a:t>
            </a:r>
            <a:r>
              <a:rPr lang="en-US" sz="900" i="1" dirty="0"/>
              <a:t>Cengage Advantage Books: Business Law 9E</a:t>
            </a:r>
            <a:r>
              <a:rPr lang="en-US" sz="1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1199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371600"/>
            <a:ext cx="4038600" cy="4800600"/>
          </a:xfrm>
          <a:ln w="19050" cmpd="sng">
            <a:solidFill>
              <a:srgbClr val="006600"/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rgbClr val="006600"/>
                </a:solidFill>
              </a:rPr>
              <a:t>Advantages</a:t>
            </a:r>
          </a:p>
          <a:p>
            <a:pPr>
              <a:spcBef>
                <a:spcPts val="1200"/>
              </a:spcBef>
            </a:pPr>
            <a:r>
              <a:rPr lang="en-US" sz="2600" dirty="0"/>
              <a:t>Ease of start-up</a:t>
            </a:r>
          </a:p>
          <a:p>
            <a:pPr>
              <a:spcBef>
                <a:spcPts val="1200"/>
              </a:spcBef>
            </a:pPr>
            <a:r>
              <a:rPr lang="en-US" sz="2600" dirty="0"/>
              <a:t>Availability of capital and credit</a:t>
            </a:r>
          </a:p>
          <a:p>
            <a:pPr>
              <a:spcBef>
                <a:spcPts val="1200"/>
              </a:spcBef>
            </a:pPr>
            <a:r>
              <a:rPr lang="en-US" sz="2600" dirty="0"/>
              <a:t>Personal interest</a:t>
            </a:r>
          </a:p>
          <a:p>
            <a:pPr>
              <a:spcBef>
                <a:spcPts val="1200"/>
              </a:spcBef>
            </a:pPr>
            <a:r>
              <a:rPr lang="en-US" sz="2600" dirty="0"/>
              <a:t>Combined business skills and knowledge</a:t>
            </a:r>
          </a:p>
          <a:p>
            <a:pPr>
              <a:spcBef>
                <a:spcPts val="1200"/>
              </a:spcBef>
            </a:pPr>
            <a:r>
              <a:rPr lang="en-US" sz="2600" dirty="0"/>
              <a:t>Retention of profits</a:t>
            </a:r>
          </a:p>
          <a:p>
            <a:pPr>
              <a:spcBef>
                <a:spcPts val="1200"/>
              </a:spcBef>
            </a:pPr>
            <a:r>
              <a:rPr lang="en-US" sz="2600" dirty="0"/>
              <a:t>No special </a:t>
            </a:r>
            <a:r>
              <a:rPr lang="en-US" sz="2600" dirty="0" smtClean="0"/>
              <a:t>taxes</a:t>
            </a:r>
            <a:endParaRPr lang="en-US" sz="26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800600"/>
          </a:xfrm>
          <a:ln w="19050">
            <a:solidFill>
              <a:srgbClr val="FF0000"/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Disadvantages</a:t>
            </a:r>
          </a:p>
          <a:p>
            <a:pPr>
              <a:spcBef>
                <a:spcPts val="1200"/>
              </a:spcBef>
              <a:buClr>
                <a:srgbClr val="FF0000"/>
              </a:buClr>
            </a:pPr>
            <a:r>
              <a:rPr lang="en-US" sz="2600" dirty="0"/>
              <a:t>Unlimited liability</a:t>
            </a:r>
          </a:p>
          <a:p>
            <a:pPr>
              <a:spcBef>
                <a:spcPts val="1200"/>
              </a:spcBef>
              <a:buClr>
                <a:srgbClr val="FF0000"/>
              </a:buClr>
            </a:pPr>
            <a:r>
              <a:rPr lang="en-US" sz="2600" dirty="0"/>
              <a:t>Management disagreements</a:t>
            </a:r>
          </a:p>
          <a:p>
            <a:pPr>
              <a:spcBef>
                <a:spcPts val="1200"/>
              </a:spcBef>
              <a:buClr>
                <a:srgbClr val="FF0000"/>
              </a:buClr>
            </a:pPr>
            <a:r>
              <a:rPr lang="en-US" sz="2600" dirty="0"/>
              <a:t>Lack of continuity</a:t>
            </a:r>
          </a:p>
          <a:p>
            <a:pPr>
              <a:spcBef>
                <a:spcPts val="1200"/>
              </a:spcBef>
              <a:buClr>
                <a:srgbClr val="FF0000"/>
              </a:buClr>
            </a:pPr>
            <a:r>
              <a:rPr lang="en-US" sz="2600" dirty="0"/>
              <a:t>Frozen </a:t>
            </a:r>
            <a:r>
              <a:rPr lang="en-US" sz="2600" dirty="0" smtClean="0"/>
              <a:t>investment</a:t>
            </a:r>
            <a:endParaRPr lang="en-US" sz="2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63" b="4456"/>
          <a:stretch/>
        </p:blipFill>
        <p:spPr>
          <a:xfrm rot="1067654">
            <a:off x="3805075" y="4419600"/>
            <a:ext cx="2146428" cy="17577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8077200" cy="1143000"/>
          </a:xfrm>
        </p:spPr>
        <p:txBody>
          <a:bodyPr/>
          <a:lstStyle/>
          <a:p>
            <a:r>
              <a:rPr lang="en-US" dirty="0" smtClean="0"/>
              <a:t>Advantages and Disadvantages of Partnerships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77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Corporations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</a:t>
            </a:r>
            <a:r>
              <a:rPr lang="en-US" b="1" dirty="0"/>
              <a:t>corporation</a:t>
            </a:r>
            <a:r>
              <a:rPr lang="en-US" dirty="0"/>
              <a:t> is an artificial person created by law with most of the legal rights of a real person, including the rights to start and operate a business, to buy or sell property, to borrow money, to sue or be sued, and to enter into binding </a:t>
            </a:r>
            <a:r>
              <a:rPr lang="en-US" dirty="0" smtClean="0"/>
              <a:t>contracts</a:t>
            </a:r>
            <a:endParaRPr lang="en-US" dirty="0"/>
          </a:p>
          <a:p>
            <a:r>
              <a:rPr lang="en-US" dirty="0"/>
              <a:t>Exists only on paper</a:t>
            </a:r>
          </a:p>
          <a:p>
            <a:r>
              <a:rPr lang="en-US" dirty="0"/>
              <a:t>Approx. 6 million in </a:t>
            </a:r>
            <a:r>
              <a:rPr lang="en-US" dirty="0" smtClean="0"/>
              <a:t>the</a:t>
            </a:r>
            <a:br>
              <a:rPr lang="en-US" dirty="0" smtClean="0"/>
            </a:br>
            <a:r>
              <a:rPr lang="en-US" dirty="0" smtClean="0"/>
              <a:t>United States</a:t>
            </a:r>
            <a:endParaRPr lang="en-US" dirty="0"/>
          </a:p>
          <a:p>
            <a:r>
              <a:rPr lang="en-US" dirty="0"/>
              <a:t>19% of all businesses</a:t>
            </a:r>
          </a:p>
          <a:p>
            <a:r>
              <a:rPr lang="en-US" dirty="0" smtClean="0"/>
              <a:t>82% </a:t>
            </a:r>
            <a:r>
              <a:rPr lang="en-US" dirty="0"/>
              <a:t>of sales </a:t>
            </a:r>
            <a:r>
              <a:rPr lang="en-US" dirty="0" smtClean="0"/>
              <a:t>revenue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61" y="3810000"/>
            <a:ext cx="4062439" cy="23492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384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Corporate Ownership: Stock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Stock:</a:t>
            </a:r>
            <a:r>
              <a:rPr lang="en-US" dirty="0" smtClean="0"/>
              <a:t>  The </a:t>
            </a:r>
            <a:r>
              <a:rPr lang="en-US" dirty="0"/>
              <a:t>shares of ownership of a </a:t>
            </a:r>
            <a:r>
              <a:rPr lang="en-US" dirty="0" smtClean="0"/>
              <a:t>corporation</a:t>
            </a:r>
            <a:endParaRPr lang="en-US" dirty="0"/>
          </a:p>
          <a:p>
            <a:pPr>
              <a:spcBef>
                <a:spcPts val="1272"/>
              </a:spcBef>
            </a:pPr>
            <a:r>
              <a:rPr lang="en-US" b="1" dirty="0" smtClean="0"/>
              <a:t>Stockholder:</a:t>
            </a:r>
            <a:r>
              <a:rPr lang="en-US" dirty="0" smtClean="0"/>
              <a:t>  A </a:t>
            </a:r>
            <a:r>
              <a:rPr lang="en-US" dirty="0"/>
              <a:t>person who owns a corporation's </a:t>
            </a:r>
            <a:r>
              <a:rPr lang="en-US" dirty="0" smtClean="0"/>
              <a:t>stock</a:t>
            </a:r>
          </a:p>
          <a:p>
            <a:r>
              <a:rPr lang="en-US" b="1" dirty="0"/>
              <a:t>Closed </a:t>
            </a:r>
            <a:r>
              <a:rPr lang="en-US" b="1" dirty="0" smtClean="0"/>
              <a:t>Corporation: </a:t>
            </a:r>
            <a:r>
              <a:rPr lang="en-US" dirty="0" smtClean="0"/>
              <a:t>Stock </a:t>
            </a:r>
            <a:r>
              <a:rPr lang="en-US" dirty="0"/>
              <a:t>is owned by relatively few people and not sold to </a:t>
            </a:r>
            <a:r>
              <a:rPr lang="en-US" dirty="0" smtClean="0"/>
              <a:t>public</a:t>
            </a:r>
            <a:endParaRPr lang="en-US" dirty="0"/>
          </a:p>
          <a:p>
            <a:r>
              <a:rPr lang="en-US" b="1" dirty="0" smtClean="0"/>
              <a:t>Open Corporation: </a:t>
            </a:r>
            <a:r>
              <a:rPr lang="en-US" dirty="0" smtClean="0"/>
              <a:t>Stock </a:t>
            </a:r>
            <a:r>
              <a:rPr lang="en-US" dirty="0"/>
              <a:t>is bought and sold on security exchanges and can be bought by </a:t>
            </a:r>
            <a:r>
              <a:rPr lang="en-US" dirty="0" smtClean="0"/>
              <a:t>anyone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86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Forming a Corporation</a:t>
            </a:r>
          </a:p>
        </p:txBody>
      </p:sp>
      <p:sp>
        <p:nvSpPr>
          <p:cNvPr id="55298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295400"/>
            <a:ext cx="8077200" cy="48006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Experts suggest you consult a lawyer when deciding to incorporate and throughout the process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2189356"/>
            <a:ext cx="8001000" cy="41352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54326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8077200" cy="1143000"/>
          </a:xfrm>
        </p:spPr>
        <p:txBody>
          <a:bodyPr/>
          <a:lstStyle/>
          <a:p>
            <a:r>
              <a:rPr lang="en-US" dirty="0" smtClean="0"/>
              <a:t>Forming a Corporation:</a:t>
            </a:r>
            <a:br>
              <a:rPr lang="en-US" dirty="0" smtClean="0"/>
            </a:br>
            <a:r>
              <a:rPr lang="en-US" dirty="0" smtClean="0"/>
              <a:t>Where to Incorporate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077200" cy="4800600"/>
          </a:xfrm>
        </p:spPr>
        <p:txBody>
          <a:bodyPr/>
          <a:lstStyle/>
          <a:p>
            <a:pPr>
              <a:lnSpc>
                <a:spcPts val="3360"/>
              </a:lnSpc>
              <a:spcAft>
                <a:spcPts val="500"/>
              </a:spcAft>
            </a:pPr>
            <a:r>
              <a:rPr lang="en-US" sz="2600" dirty="0" smtClean="0"/>
              <a:t>A business can incorporate in any state it chooses</a:t>
            </a:r>
          </a:p>
          <a:p>
            <a:pPr>
              <a:lnSpc>
                <a:spcPts val="336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2600" dirty="0" smtClean="0"/>
              <a:t>The decision is usually based on cost and the advantages and disadvantages of each state’s corporate laws and tax structure</a:t>
            </a:r>
          </a:p>
          <a:p>
            <a:pPr>
              <a:lnSpc>
                <a:spcPts val="288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2600" dirty="0"/>
              <a:t>A </a:t>
            </a:r>
            <a:r>
              <a:rPr lang="en-US" sz="2600" b="1" dirty="0"/>
              <a:t>domestic corporation </a:t>
            </a:r>
            <a:r>
              <a:rPr lang="en-US" sz="2600" dirty="0"/>
              <a:t>is a corporation in the </a:t>
            </a:r>
            <a:r>
              <a:rPr lang="en-US" sz="2600" dirty="0" smtClean="0"/>
              <a:t>state in </a:t>
            </a:r>
            <a:r>
              <a:rPr lang="en-US" sz="2600" dirty="0"/>
              <a:t>which it is incorporated</a:t>
            </a:r>
          </a:p>
          <a:p>
            <a:pPr>
              <a:lnSpc>
                <a:spcPts val="288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2600" dirty="0"/>
              <a:t>A </a:t>
            </a:r>
            <a:r>
              <a:rPr lang="en-US" sz="2600" b="1" dirty="0"/>
              <a:t>foreign corporation </a:t>
            </a:r>
            <a:r>
              <a:rPr lang="en-US" sz="2600" dirty="0"/>
              <a:t>is a corporation in any state </a:t>
            </a:r>
            <a:br>
              <a:rPr lang="en-US" sz="2600" dirty="0"/>
            </a:br>
            <a:r>
              <a:rPr lang="en-US" sz="2600" dirty="0"/>
              <a:t>in which it does business except the one in which </a:t>
            </a:r>
            <a:br>
              <a:rPr lang="en-US" sz="2600" dirty="0"/>
            </a:br>
            <a:r>
              <a:rPr lang="en-US" sz="2600" dirty="0"/>
              <a:t>it is incorporated</a:t>
            </a:r>
          </a:p>
          <a:p>
            <a:pPr>
              <a:lnSpc>
                <a:spcPts val="288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2600" dirty="0"/>
              <a:t>An </a:t>
            </a:r>
            <a:r>
              <a:rPr lang="en-US" sz="2600" b="1" dirty="0"/>
              <a:t>alien corporation </a:t>
            </a:r>
            <a:r>
              <a:rPr lang="en-US" sz="2600" dirty="0"/>
              <a:t>is a corporation chartered by a foreign government and conducting business in the </a:t>
            </a:r>
            <a:r>
              <a:rPr lang="en-US" sz="2600" dirty="0" smtClean="0"/>
              <a:t>United States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39092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80772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Forming a Corporation:</a:t>
            </a:r>
            <a:br>
              <a:rPr lang="en-US" dirty="0" smtClean="0"/>
            </a:br>
            <a:r>
              <a:rPr lang="en-US" dirty="0" smtClean="0"/>
              <a:t>The Corporate Charter</a:t>
            </a:r>
            <a:endParaRPr lang="en-US" b="0" dirty="0" smtClean="0"/>
          </a:p>
        </p:txBody>
      </p:sp>
      <p:sp>
        <p:nvSpPr>
          <p:cNvPr id="6144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5000"/>
              </a:lnSpc>
              <a:spcAft>
                <a:spcPts val="600"/>
              </a:spcAft>
            </a:pPr>
            <a:r>
              <a:rPr lang="en-US" dirty="0" smtClean="0"/>
              <a:t>Articles of incorporation: a contract between the corporation and the state in which the state recognizes the formation of the artificial person that is the corporation</a:t>
            </a:r>
          </a:p>
          <a:p>
            <a:pPr marL="604838" lvl="1">
              <a:spcBef>
                <a:spcPct val="0"/>
              </a:spcBef>
              <a:spcAft>
                <a:spcPts val="300"/>
              </a:spcAft>
            </a:pPr>
            <a:r>
              <a:rPr lang="en-US" sz="2600" dirty="0" smtClean="0"/>
              <a:t>Firm’s name and address</a:t>
            </a:r>
          </a:p>
          <a:p>
            <a:pPr marL="604838" lvl="1">
              <a:spcBef>
                <a:spcPct val="0"/>
              </a:spcBef>
              <a:spcAft>
                <a:spcPts val="300"/>
              </a:spcAft>
            </a:pPr>
            <a:r>
              <a:rPr lang="en-US" sz="2600" dirty="0" smtClean="0"/>
              <a:t>Incorporators’ names and addresses</a:t>
            </a:r>
          </a:p>
          <a:p>
            <a:pPr marL="604838" lvl="1">
              <a:spcBef>
                <a:spcPct val="0"/>
              </a:spcBef>
              <a:spcAft>
                <a:spcPts val="300"/>
              </a:spcAft>
            </a:pPr>
            <a:r>
              <a:rPr lang="en-US" sz="2600" dirty="0" smtClean="0"/>
              <a:t>Purpose of the corporation</a:t>
            </a:r>
          </a:p>
          <a:p>
            <a:pPr marL="604838" lvl="1">
              <a:spcBef>
                <a:spcPct val="0"/>
              </a:spcBef>
              <a:spcAft>
                <a:spcPts val="300"/>
              </a:spcAft>
            </a:pPr>
            <a:r>
              <a:rPr lang="en-US" sz="2600" dirty="0" smtClean="0"/>
              <a:t>Maximum amount of stock and types of stock to be issued</a:t>
            </a:r>
          </a:p>
          <a:p>
            <a:pPr marL="604838" lvl="1">
              <a:spcBef>
                <a:spcPct val="0"/>
              </a:spcBef>
              <a:spcAft>
                <a:spcPts val="300"/>
              </a:spcAft>
            </a:pPr>
            <a:r>
              <a:rPr lang="en-US" sz="2600" dirty="0" smtClean="0"/>
              <a:t>Rights and privileges of stockholders</a:t>
            </a:r>
          </a:p>
          <a:p>
            <a:pPr marL="604838" lvl="1">
              <a:spcBef>
                <a:spcPct val="0"/>
              </a:spcBef>
              <a:spcAft>
                <a:spcPts val="300"/>
              </a:spcAft>
            </a:pPr>
            <a:r>
              <a:rPr lang="en-US" sz="2600" dirty="0" smtClean="0"/>
              <a:t>Length of time the corporation is to exist</a:t>
            </a:r>
          </a:p>
        </p:txBody>
      </p:sp>
    </p:spTree>
    <p:extLst>
      <p:ext uri="{BB962C8B-B14F-4D97-AF65-F5344CB8AC3E}">
        <p14:creationId xmlns:p14="http://schemas.microsoft.com/office/powerpoint/2010/main" val="2296738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/>
              <a:t>Common Stock</a:t>
            </a:r>
          </a:p>
          <a:p>
            <a:pPr marL="0" lvl="2" indent="0">
              <a:buClr>
                <a:srgbClr val="006600"/>
              </a:buClr>
              <a:buNone/>
            </a:pPr>
            <a:r>
              <a:rPr lang="en-US" sz="2200" dirty="0"/>
              <a:t>Stock owned by individuals or firms who may vote on corporate matters but whose claims on profit and assets are subordinate to the claims of </a:t>
            </a:r>
            <a:r>
              <a:rPr lang="en-US" sz="2200" dirty="0" smtClean="0"/>
              <a:t>others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/>
              <a:t>Preferred Stock</a:t>
            </a:r>
          </a:p>
          <a:p>
            <a:pPr marL="0" lvl="2" indent="0">
              <a:lnSpc>
                <a:spcPct val="90000"/>
              </a:lnSpc>
              <a:buNone/>
            </a:pPr>
            <a:r>
              <a:rPr lang="en-US" sz="2200" dirty="0"/>
              <a:t>Stock owned by individuals or firms who usually do not have voting rights but whose claims on dividends are paid before those of common-stock </a:t>
            </a:r>
            <a:r>
              <a:rPr lang="en-US" sz="2200" dirty="0" smtClean="0"/>
              <a:t>owners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Forming a Corporation:</a:t>
            </a:r>
            <a:r>
              <a:rPr lang="en-US" dirty="0"/>
              <a:t> </a:t>
            </a:r>
            <a:r>
              <a:rPr lang="en-US" dirty="0" smtClean="0"/>
              <a:t>Types of Stock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869" y="3982390"/>
            <a:ext cx="3624262" cy="23422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8922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Forming a Corporation:</a:t>
            </a:r>
            <a:r>
              <a:rPr lang="en-US" dirty="0"/>
              <a:t> </a:t>
            </a:r>
            <a:r>
              <a:rPr lang="en-US" dirty="0" smtClean="0"/>
              <a:t>Dividend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2" indent="-457200">
              <a:lnSpc>
                <a:spcPts val="3360"/>
              </a:lnSpc>
              <a:buClr>
                <a:srgbClr val="006600"/>
              </a:buClr>
            </a:pPr>
            <a:r>
              <a:rPr lang="en-US" sz="2800" b="1" dirty="0" smtClean="0"/>
              <a:t>Dividend: </a:t>
            </a:r>
            <a:r>
              <a:rPr lang="en-US" sz="2800" dirty="0" smtClean="0"/>
              <a:t>A </a:t>
            </a:r>
            <a:r>
              <a:rPr lang="en-US" sz="2800" dirty="0"/>
              <a:t>distribution of earnings to the stockholders of a </a:t>
            </a:r>
            <a:r>
              <a:rPr lang="en-US" sz="2800" dirty="0" smtClean="0"/>
              <a:t>corporation</a:t>
            </a:r>
          </a:p>
          <a:p>
            <a:pPr marL="457200" lvl="2" indent="-457200">
              <a:lnSpc>
                <a:spcPts val="3360"/>
              </a:lnSpc>
              <a:buClr>
                <a:srgbClr val="006600"/>
              </a:buClr>
            </a:pPr>
            <a:r>
              <a:rPr lang="en-US" sz="2800" b="1" dirty="0" smtClean="0"/>
              <a:t>Proxy: </a:t>
            </a:r>
            <a:r>
              <a:rPr lang="en-US" sz="2800" dirty="0" smtClean="0"/>
              <a:t>A </a:t>
            </a:r>
            <a:r>
              <a:rPr lang="en-US" sz="2800" dirty="0"/>
              <a:t>legal form listing issues to </a:t>
            </a:r>
            <a:r>
              <a:rPr lang="en-US" sz="2800" dirty="0" smtClean="0"/>
              <a:t>be </a:t>
            </a:r>
            <a:r>
              <a:rPr lang="en-US" sz="2800" dirty="0"/>
              <a:t>decided at a stockholders’ meeting and enabling </a:t>
            </a:r>
            <a:r>
              <a:rPr lang="en-US" sz="2800" dirty="0" smtClean="0"/>
              <a:t>stockholders </a:t>
            </a:r>
            <a:r>
              <a:rPr lang="en-US" sz="2800" dirty="0"/>
              <a:t>to transfer their </a:t>
            </a:r>
            <a:r>
              <a:rPr lang="en-US" sz="2800" dirty="0" smtClean="0"/>
              <a:t>voting </a:t>
            </a:r>
            <a:r>
              <a:rPr lang="en-US" sz="2800" dirty="0"/>
              <a:t>rights to some other individual or </a:t>
            </a:r>
            <a:r>
              <a:rPr lang="en-US" sz="2800" dirty="0" smtClean="0"/>
              <a:t>individuals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391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80772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Forming a Corporation:</a:t>
            </a: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Organizational Meeting</a:t>
            </a:r>
            <a:endParaRPr lang="en-US" b="0" dirty="0" smtClean="0"/>
          </a:p>
        </p:txBody>
      </p:sp>
      <p:sp>
        <p:nvSpPr>
          <p:cNvPr id="6553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b="1" dirty="0" smtClean="0"/>
              <a:t>organizational meeting </a:t>
            </a:r>
            <a:r>
              <a:rPr lang="en-US" dirty="0" smtClean="0"/>
              <a:t>is the last step in forming a corporation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The incorporators and original stockholders meet to adopt corporate by-laws and elect their first board of directors</a:t>
            </a:r>
          </a:p>
          <a:p>
            <a:r>
              <a:rPr lang="en-US" dirty="0" smtClean="0"/>
              <a:t>Board members are directly responsible to stockholders for how they operate the firm</a:t>
            </a:r>
          </a:p>
        </p:txBody>
      </p:sp>
    </p:spTree>
    <p:extLst>
      <p:ext uri="{BB962C8B-B14F-4D97-AF65-F5344CB8AC3E}">
        <p14:creationId xmlns:p14="http://schemas.microsoft.com/office/powerpoint/2010/main" val="421053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Corporate Structure:</a:t>
            </a:r>
            <a:r>
              <a:rPr lang="en-US" dirty="0"/>
              <a:t> </a:t>
            </a:r>
            <a:r>
              <a:rPr lang="en-US" dirty="0" smtClean="0"/>
              <a:t>Board of Directors</a:t>
            </a:r>
          </a:p>
        </p:txBody>
      </p:sp>
      <p:sp>
        <p:nvSpPr>
          <p:cNvPr id="67586" name="Rectangle 5"/>
          <p:cNvSpPr>
            <a:spLocks noGrp="1" noChangeArrowheads="1"/>
          </p:cNvSpPr>
          <p:nvPr>
            <p:ph idx="1"/>
          </p:nvPr>
        </p:nvSpPr>
        <p:spPr>
          <a:xfrm>
            <a:off x="609600" y="1447800"/>
            <a:ext cx="8077200" cy="48006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The top governing body of a corporation, the members of which are elected by the stockholders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Responsible for setting corporate goals, developing strategic plans to meet those goals, and the firm’s overall operation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Outside directors: experienced managers or entrepreneurs from outside the corporation who have specific talents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Inside directors: top managers from within the corporation</a:t>
            </a:r>
          </a:p>
        </p:txBody>
      </p:sp>
    </p:spTree>
    <p:extLst>
      <p:ext uri="{BB962C8B-B14F-4D97-AF65-F5344CB8AC3E}">
        <p14:creationId xmlns:p14="http://schemas.microsoft.com/office/powerpoint/2010/main" val="4142850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Corporate Structure:</a:t>
            </a:r>
            <a:r>
              <a:rPr lang="en-US" dirty="0"/>
              <a:t> </a:t>
            </a:r>
            <a:r>
              <a:rPr lang="en-US" dirty="0" smtClean="0"/>
              <a:t>Corporate Officers</a:t>
            </a:r>
            <a:endParaRPr lang="en-US" b="0" dirty="0" smtClean="0"/>
          </a:p>
        </p:txBody>
      </p:sp>
      <p:sp>
        <p:nvSpPr>
          <p:cNvPr id="69634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524000"/>
            <a:ext cx="8077200" cy="4800600"/>
          </a:xfrm>
        </p:spPr>
        <p:txBody>
          <a:bodyPr/>
          <a:lstStyle/>
          <a:p>
            <a:pPr>
              <a:lnSpc>
                <a:spcPts val="3360"/>
              </a:lnSpc>
              <a:spcAft>
                <a:spcPts val="1200"/>
              </a:spcAft>
            </a:pPr>
            <a:r>
              <a:rPr lang="en-US" dirty="0" smtClean="0"/>
              <a:t>The chairman of the board, </a:t>
            </a:r>
            <a:br>
              <a:rPr lang="en-US" dirty="0" smtClean="0"/>
            </a:br>
            <a:r>
              <a:rPr lang="en-US" dirty="0" smtClean="0"/>
              <a:t>president, executive vice </a:t>
            </a:r>
            <a:br>
              <a:rPr lang="en-US" dirty="0" smtClean="0"/>
            </a:br>
            <a:r>
              <a:rPr lang="en-US" dirty="0" smtClean="0"/>
              <a:t>presidents, corporate </a:t>
            </a:r>
            <a:br>
              <a:rPr lang="en-US" dirty="0" smtClean="0"/>
            </a:br>
            <a:r>
              <a:rPr lang="en-US" dirty="0" smtClean="0"/>
              <a:t>secretary, treasurer, and </a:t>
            </a:r>
            <a:br>
              <a:rPr lang="en-US" dirty="0" smtClean="0"/>
            </a:br>
            <a:r>
              <a:rPr lang="en-US" dirty="0" smtClean="0"/>
              <a:t>any other top executive </a:t>
            </a:r>
            <a:br>
              <a:rPr lang="en-US" dirty="0" smtClean="0"/>
            </a:br>
            <a:r>
              <a:rPr lang="en-US" dirty="0" smtClean="0"/>
              <a:t>appointed by the board</a:t>
            </a:r>
          </a:p>
          <a:p>
            <a:pPr>
              <a:lnSpc>
                <a:spcPts val="3360"/>
              </a:lnSpc>
              <a:spcAft>
                <a:spcPts val="1200"/>
              </a:spcAft>
            </a:pPr>
            <a:r>
              <a:rPr lang="en-US" dirty="0" smtClean="0"/>
              <a:t>Responsible for implementing the chosen strategy and directing the work of the corporation, periodically reporting results to the board and stockholders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1257301"/>
            <a:ext cx="3403599" cy="30413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295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3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Hierarchy of Corporate Structure</a:t>
            </a:r>
          </a:p>
        </p:txBody>
      </p:sp>
      <p:sp>
        <p:nvSpPr>
          <p:cNvPr id="71682" name="Rectangle 34"/>
          <p:cNvSpPr>
            <a:spLocks noGrp="1" noChangeArrowheads="1"/>
          </p:cNvSpPr>
          <p:nvPr>
            <p:ph idx="1"/>
          </p:nvPr>
        </p:nvSpPr>
        <p:spPr>
          <a:xfrm>
            <a:off x="596900" y="1600200"/>
            <a:ext cx="8077200" cy="48006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dirty="0" smtClean="0"/>
              <a:t>Stockholders exercise a great deal of influence through their right to elect the board of directors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394547"/>
            <a:ext cx="8229600" cy="8726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1240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33400" y="1447800"/>
            <a:ext cx="4038600" cy="4800600"/>
          </a:xfrm>
          <a:ln w="19050">
            <a:solidFill>
              <a:srgbClr val="006600"/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rgbClr val="006600"/>
                </a:solidFill>
              </a:rPr>
              <a:t>Advantages</a:t>
            </a:r>
          </a:p>
          <a:p>
            <a:r>
              <a:rPr lang="en-US" sz="2400" dirty="0"/>
              <a:t>Limited liability – each owner's financial liability is limited to the amount of money that he or she has paid for stock</a:t>
            </a:r>
          </a:p>
          <a:p>
            <a:r>
              <a:rPr lang="en-US" sz="2400" dirty="0"/>
              <a:t>Ease of raising capital</a:t>
            </a:r>
          </a:p>
          <a:p>
            <a:r>
              <a:rPr lang="en-US" sz="2400" dirty="0"/>
              <a:t>Ease of transfer of ownership</a:t>
            </a:r>
          </a:p>
          <a:p>
            <a:r>
              <a:rPr lang="en-US" sz="2400" dirty="0"/>
              <a:t>Perpetual life</a:t>
            </a:r>
          </a:p>
          <a:p>
            <a:r>
              <a:rPr lang="en-US" sz="2400" dirty="0"/>
              <a:t>Specialized </a:t>
            </a:r>
            <a:r>
              <a:rPr lang="en-US" sz="2400" dirty="0" smtClean="0"/>
              <a:t>management</a:t>
            </a:r>
            <a:endParaRPr lang="en-US" sz="24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724400" y="1447800"/>
            <a:ext cx="4038600" cy="4800600"/>
          </a:xfrm>
          <a:ln w="19050">
            <a:solidFill>
              <a:srgbClr val="FF0000"/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Disadvantages</a:t>
            </a:r>
          </a:p>
          <a:p>
            <a:pPr>
              <a:buClr>
                <a:srgbClr val="FF0000"/>
              </a:buClr>
            </a:pPr>
            <a:r>
              <a:rPr lang="en-US" sz="2400" dirty="0"/>
              <a:t>Difficulty and expense of formation</a:t>
            </a:r>
          </a:p>
          <a:p>
            <a:pPr>
              <a:buClr>
                <a:srgbClr val="FF0000"/>
              </a:buClr>
            </a:pPr>
            <a:r>
              <a:rPr lang="en-US" sz="2400" dirty="0"/>
              <a:t>Government regulation and increased paperwork</a:t>
            </a:r>
          </a:p>
          <a:p>
            <a:pPr>
              <a:buClr>
                <a:srgbClr val="FF0000"/>
              </a:buClr>
            </a:pPr>
            <a:r>
              <a:rPr lang="en-US" sz="2400" dirty="0"/>
              <a:t>Conflict within the corporation</a:t>
            </a:r>
          </a:p>
          <a:p>
            <a:pPr>
              <a:buClr>
                <a:srgbClr val="FF0000"/>
              </a:buClr>
            </a:pPr>
            <a:r>
              <a:rPr lang="en-US" sz="2400" dirty="0"/>
              <a:t>Double taxation</a:t>
            </a:r>
          </a:p>
          <a:p>
            <a:pPr>
              <a:buClr>
                <a:srgbClr val="FF0000"/>
              </a:buClr>
            </a:pPr>
            <a:r>
              <a:rPr lang="en-US" sz="2400" dirty="0"/>
              <a:t>Lack of </a:t>
            </a:r>
            <a:r>
              <a:rPr lang="en-US" sz="2400" dirty="0" smtClean="0"/>
              <a:t>secrecy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and Disadvantages</a:t>
            </a:r>
            <a:br>
              <a:rPr lang="en-US" dirty="0" smtClean="0"/>
            </a:br>
            <a:r>
              <a:rPr lang="en-US" dirty="0" smtClean="0"/>
              <a:t>of Corporations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19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11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8077200" cy="10668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Advantages and Disadvantages of a Sole Proprietorship, Partnership, and Corporation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133600"/>
            <a:ext cx="8229600" cy="33955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048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80772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Special Types of Business Ownership:</a:t>
            </a:r>
            <a:br>
              <a:rPr lang="en-US" dirty="0" smtClean="0"/>
            </a:br>
            <a:r>
              <a:rPr lang="en-US" dirty="0" smtClean="0"/>
              <a:t>S-Corporations</a:t>
            </a:r>
          </a:p>
        </p:txBody>
      </p:sp>
      <p:sp>
        <p:nvSpPr>
          <p:cNvPr id="7782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sz="2400" dirty="0" smtClean="0">
                <a:solidFill>
                  <a:srgbClr val="000000"/>
                </a:solidFill>
              </a:rPr>
              <a:t>A corporation that is taxed as if it were a partnership </a:t>
            </a:r>
            <a:br>
              <a:rPr lang="en-US" sz="2400" dirty="0" smtClean="0">
                <a:solidFill>
                  <a:srgbClr val="000000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(income taxed as personal income of stockholders)</a:t>
            </a:r>
          </a:p>
          <a:p>
            <a:r>
              <a:rPr lang="en-US" sz="2400" b="1" dirty="0" smtClean="0">
                <a:solidFill>
                  <a:srgbClr val="000000"/>
                </a:solidFill>
              </a:rPr>
              <a:t>Advantages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Avoids double taxation of a corporation</a:t>
            </a:r>
          </a:p>
          <a:p>
            <a:pPr lvl="1">
              <a:spcAft>
                <a:spcPts val="600"/>
              </a:spcAft>
            </a:pPr>
            <a:r>
              <a:rPr lang="en-US" sz="2000" dirty="0" smtClean="0">
                <a:solidFill>
                  <a:srgbClr val="000000"/>
                </a:solidFill>
              </a:rPr>
              <a:t>Retains the corporation’s legal benefit of limited liability</a:t>
            </a:r>
          </a:p>
          <a:p>
            <a:r>
              <a:rPr lang="en-US" sz="2400" b="1" dirty="0" smtClean="0">
                <a:solidFill>
                  <a:srgbClr val="000000"/>
                </a:solidFill>
              </a:rPr>
              <a:t>S-corporation criteria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No more than 100 stockholders allowed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Stockholders must be individuals, estates, or certain trusts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There can be only one class of outstanding stock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The firm must be a domestic corporation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No partnerships, corporations, or nonresident-alien stockholders</a:t>
            </a:r>
          </a:p>
          <a:p>
            <a:pPr lvl="1"/>
            <a:r>
              <a:rPr lang="en-US" sz="2000" u="sng" dirty="0" smtClean="0">
                <a:solidFill>
                  <a:srgbClr val="000000"/>
                </a:solidFill>
              </a:rPr>
              <a:t>All</a:t>
            </a:r>
            <a:r>
              <a:rPr lang="en-US" sz="2000" dirty="0" smtClean="0">
                <a:solidFill>
                  <a:srgbClr val="000000"/>
                </a:solidFill>
              </a:rPr>
              <a:t> stockholders must agree to form an S-corporation</a:t>
            </a:r>
          </a:p>
        </p:txBody>
      </p:sp>
    </p:spTree>
    <p:extLst>
      <p:ext uri="{BB962C8B-B14F-4D97-AF65-F5344CB8AC3E}">
        <p14:creationId xmlns:p14="http://schemas.microsoft.com/office/powerpoint/2010/main" val="70543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4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80772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Special Types of Business Ownership:</a:t>
            </a:r>
            <a:br>
              <a:rPr lang="en-US" dirty="0" smtClean="0"/>
            </a:br>
            <a:r>
              <a:rPr lang="en-US" dirty="0" smtClean="0"/>
              <a:t>Limited-liability Company (LLC)</a:t>
            </a:r>
            <a:endParaRPr lang="en-US" b="0" dirty="0" smtClean="0"/>
          </a:p>
        </p:txBody>
      </p:sp>
      <p:sp>
        <p:nvSpPr>
          <p:cNvPr id="79874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Form of business ownership combining the benefits </a:t>
            </a:r>
            <a:br>
              <a:rPr lang="en-US" sz="2400" dirty="0" smtClean="0">
                <a:solidFill>
                  <a:srgbClr val="000000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of a corporation and partnership but avoids some of restrictions and disadvantages</a:t>
            </a:r>
          </a:p>
          <a:p>
            <a:pPr>
              <a:spcBef>
                <a:spcPts val="1200"/>
              </a:spcBef>
            </a:pPr>
            <a:r>
              <a:rPr lang="en-US" sz="2400" b="1" dirty="0" smtClean="0">
                <a:solidFill>
                  <a:srgbClr val="000000"/>
                </a:solidFill>
              </a:rPr>
              <a:t>Advantages</a:t>
            </a:r>
          </a:p>
          <a:p>
            <a:pPr marL="557784" lvl="1" indent="-192024">
              <a:spcBef>
                <a:spcPts val="6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Avoids double taxation of a corporation</a:t>
            </a:r>
          </a:p>
          <a:p>
            <a:pPr marL="557784" lvl="1" indent="-192024">
              <a:spcBef>
                <a:spcPts val="6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Retains the corporation’s legal benefit of limited liability</a:t>
            </a:r>
          </a:p>
          <a:p>
            <a:pPr marL="557784" lvl="1" indent="-192024">
              <a:spcBef>
                <a:spcPts val="6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Provides more management flexibility</a:t>
            </a:r>
          </a:p>
          <a:p>
            <a:pPr>
              <a:spcBef>
                <a:spcPts val="1800"/>
              </a:spcBef>
            </a:pPr>
            <a:r>
              <a:rPr lang="en-US" sz="2400" b="1" dirty="0" smtClean="0">
                <a:solidFill>
                  <a:srgbClr val="000000"/>
                </a:solidFill>
              </a:rPr>
              <a:t>Difference between LLC and S-corporation</a:t>
            </a:r>
          </a:p>
          <a:p>
            <a:pPr marL="557784" lvl="1" indent="-192024">
              <a:spcBef>
                <a:spcPts val="6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LLCs not restricted to 100 stockholders</a:t>
            </a:r>
          </a:p>
          <a:p>
            <a:pPr marL="557784" lvl="1" indent="-192024">
              <a:spcBef>
                <a:spcPts val="6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LLCs have fewer restrictions on who can be a stockholder</a:t>
            </a:r>
          </a:p>
        </p:txBody>
      </p:sp>
    </p:spTree>
    <p:extLst>
      <p:ext uri="{BB962C8B-B14F-4D97-AF65-F5344CB8AC3E}">
        <p14:creationId xmlns:p14="http://schemas.microsoft.com/office/powerpoint/2010/main" val="2333776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3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8077200" cy="1447800"/>
          </a:xfrm>
        </p:spPr>
        <p:txBody>
          <a:bodyPr/>
          <a:lstStyle/>
          <a:p>
            <a:pPr eaLnBrk="1" hangingPunct="1">
              <a:lnSpc>
                <a:spcPts val="3160"/>
              </a:lnSpc>
            </a:pPr>
            <a:r>
              <a:rPr lang="en-US" sz="2800" dirty="0" smtClean="0"/>
              <a:t>Advantages and Disadvantages </a:t>
            </a:r>
            <a:br>
              <a:rPr lang="en-US" sz="2800" dirty="0" smtClean="0"/>
            </a:br>
            <a:r>
              <a:rPr lang="en-US" sz="2800" dirty="0" smtClean="0"/>
              <a:t>of a Regular Corporation, S-Corporation, </a:t>
            </a:r>
            <a:br>
              <a:rPr lang="en-US" sz="2800" dirty="0" smtClean="0"/>
            </a:br>
            <a:r>
              <a:rPr lang="en-US" sz="2800" dirty="0" smtClean="0"/>
              <a:t>Limited-Liability Company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86000"/>
            <a:ext cx="8229600" cy="31457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382000" y="6492875"/>
            <a:ext cx="7620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>
                <a:solidFill>
                  <a:srgbClr val="2360AB">
                    <a:alpha val="62000"/>
                  </a:srgbClr>
                </a:solidFill>
              </a:rPr>
              <a:t>4 • </a:t>
            </a:r>
            <a:fld id="{EDFB93E4-638C-3348-855D-DC1780F5DC2C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8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Special Types of Business Ownership:</a:t>
            </a:r>
            <a:br>
              <a:rPr lang="en-US" dirty="0" smtClean="0"/>
            </a:br>
            <a:r>
              <a:rPr lang="en-US" dirty="0" smtClean="0"/>
              <a:t>Not-for-profit Corporations</a:t>
            </a:r>
            <a:endParaRPr lang="en-US" b="0" dirty="0" smtClean="0"/>
          </a:p>
        </p:txBody>
      </p:sp>
      <p:sp>
        <p:nvSpPr>
          <p:cNvPr id="83970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2880"/>
              </a:lnSpc>
              <a:spcAft>
                <a:spcPts val="1200"/>
              </a:spcAft>
            </a:pPr>
            <a:r>
              <a:rPr lang="en-US" sz="2400" b="1" dirty="0" smtClean="0">
                <a:solidFill>
                  <a:srgbClr val="000000"/>
                </a:solidFill>
              </a:rPr>
              <a:t>Not-for-profit corporations </a:t>
            </a:r>
            <a:r>
              <a:rPr lang="en-US" sz="2400" dirty="0" smtClean="0">
                <a:solidFill>
                  <a:srgbClr val="000000"/>
                </a:solidFill>
              </a:rPr>
              <a:t>are organized to provide social, educational, religious, or other services, rather than to earn a profit</a:t>
            </a:r>
          </a:p>
          <a:p>
            <a:pPr>
              <a:lnSpc>
                <a:spcPts val="2880"/>
              </a:lnSpc>
              <a:spcAft>
                <a:spcPts val="1200"/>
              </a:spcAft>
            </a:pPr>
            <a:r>
              <a:rPr lang="en-US" sz="2400" dirty="0" smtClean="0">
                <a:solidFill>
                  <a:srgbClr val="000000"/>
                </a:solidFill>
              </a:rPr>
              <a:t>Charities, museums, private schools, colleges, and charitable organizations are organized as not-for-profits primarily to ensure limited liability</a:t>
            </a:r>
          </a:p>
          <a:p>
            <a:pPr>
              <a:lnSpc>
                <a:spcPts val="2880"/>
              </a:lnSpc>
              <a:spcAft>
                <a:spcPts val="1200"/>
              </a:spcAft>
            </a:pPr>
            <a:r>
              <a:rPr lang="en-US" sz="2400" dirty="0" smtClean="0">
                <a:solidFill>
                  <a:srgbClr val="000000"/>
                </a:solidFill>
              </a:rPr>
              <a:t>Must meet specific IRS guidelines to obtain tax-exempt status</a:t>
            </a:r>
          </a:p>
        </p:txBody>
      </p:sp>
    </p:spTree>
    <p:extLst>
      <p:ext uri="{BB962C8B-B14F-4D97-AF65-F5344CB8AC3E}">
        <p14:creationId xmlns:p14="http://schemas.microsoft.com/office/powerpoint/2010/main" val="1546144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Joint Ventures and Syndicates</a:t>
            </a:r>
            <a:endParaRPr lang="en-US" b="0" dirty="0" smtClean="0"/>
          </a:p>
        </p:txBody>
      </p:sp>
      <p:sp>
        <p:nvSpPr>
          <p:cNvPr id="88066" name="Rectangle 10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2880"/>
              </a:lnSpc>
            </a:pPr>
            <a:r>
              <a:rPr lang="en-US" sz="2400" b="1" dirty="0" smtClean="0">
                <a:solidFill>
                  <a:srgbClr val="000000"/>
                </a:solidFill>
              </a:rPr>
              <a:t>Joint ventures </a:t>
            </a:r>
            <a:r>
              <a:rPr lang="en-US" sz="2400" dirty="0" smtClean="0">
                <a:solidFill>
                  <a:srgbClr val="000000"/>
                </a:solidFill>
              </a:rPr>
              <a:t>are agreements between two or more groups to form a business entity in order to achieve a specific goal or to operate for a specific period of time</a:t>
            </a:r>
          </a:p>
          <a:p>
            <a:pPr>
              <a:lnSpc>
                <a:spcPts val="2880"/>
              </a:lnSpc>
            </a:pPr>
            <a:r>
              <a:rPr lang="en-US" sz="2400" b="1" dirty="0" smtClean="0">
                <a:solidFill>
                  <a:srgbClr val="000000"/>
                </a:solidFill>
              </a:rPr>
              <a:t>Syndicates</a:t>
            </a:r>
            <a:r>
              <a:rPr lang="en-US" sz="2400" dirty="0" smtClean="0">
                <a:solidFill>
                  <a:srgbClr val="000000"/>
                </a:solidFill>
              </a:rPr>
              <a:t> are temporary associations of individuals or firms organized to perform a specific task that requires a large amount of capital</a:t>
            </a:r>
          </a:p>
          <a:p>
            <a:pPr lvl="1" eaLnBrk="1" hangingPunct="1">
              <a:lnSpc>
                <a:spcPts val="2880"/>
              </a:lnSpc>
            </a:pPr>
            <a:r>
              <a:rPr lang="en-US" sz="2400" dirty="0" smtClean="0">
                <a:solidFill>
                  <a:srgbClr val="000000"/>
                </a:solidFill>
              </a:rPr>
              <a:t>Most commonly used to underwrite large insurance policies, loans, and investments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033" y="4876800"/>
            <a:ext cx="4367934" cy="14097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 rot="16200000">
            <a:off x="6203723" y="5454878"/>
            <a:ext cx="152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© pichetw/Shutterstock.com</a:t>
            </a:r>
          </a:p>
        </p:txBody>
      </p:sp>
    </p:spTree>
    <p:extLst>
      <p:ext uri="{BB962C8B-B14F-4D97-AF65-F5344CB8AC3E}">
        <p14:creationId xmlns:p14="http://schemas.microsoft.com/office/powerpoint/2010/main" val="260160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Corporate Growth from Within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</a:t>
            </a:r>
            <a:r>
              <a:rPr lang="en-US" dirty="0"/>
              <a:t>corporations grow by expanding their present </a:t>
            </a:r>
            <a:r>
              <a:rPr lang="en-US" dirty="0" smtClean="0"/>
              <a:t>operations</a:t>
            </a:r>
          </a:p>
          <a:p>
            <a:pPr lvl="1"/>
            <a:r>
              <a:rPr lang="en-US" sz="2600" dirty="0" smtClean="0"/>
              <a:t>New but related products</a:t>
            </a:r>
          </a:p>
          <a:p>
            <a:pPr lvl="1"/>
            <a:r>
              <a:rPr lang="en-US" sz="2600" dirty="0" smtClean="0"/>
              <a:t>Expand sales of present products</a:t>
            </a:r>
          </a:p>
          <a:p>
            <a:r>
              <a:rPr lang="en-US" dirty="0" smtClean="0"/>
              <a:t>When carefully controlled and planned, has little adverse effect on firm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490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Corporate Growth Through </a:t>
            </a:r>
            <a:br>
              <a:rPr lang="en-US" dirty="0" smtClean="0"/>
            </a:br>
            <a:r>
              <a:rPr lang="en-US" dirty="0" smtClean="0"/>
              <a:t>Mergers and Acquisitions</a:t>
            </a:r>
          </a:p>
        </p:txBody>
      </p:sp>
      <p:sp>
        <p:nvSpPr>
          <p:cNvPr id="92162" name="Rectangle 5"/>
          <p:cNvSpPr>
            <a:spLocks noGrp="1" noChangeArrowheads="1"/>
          </p:cNvSpPr>
          <p:nvPr>
            <p:ph idx="1"/>
          </p:nvPr>
        </p:nvSpPr>
        <p:spPr>
          <a:xfrm>
            <a:off x="609600" y="1524000"/>
            <a:ext cx="8077200" cy="4800600"/>
          </a:xfrm>
        </p:spPr>
        <p:txBody>
          <a:bodyPr/>
          <a:lstStyle/>
          <a:p>
            <a:pPr>
              <a:lnSpc>
                <a:spcPts val="2880"/>
              </a:lnSpc>
              <a:spcBef>
                <a:spcPts val="1200"/>
              </a:spcBef>
            </a:pPr>
            <a:r>
              <a:rPr lang="en-US" sz="2600" b="1" dirty="0" smtClean="0">
                <a:solidFill>
                  <a:srgbClr val="000000"/>
                </a:solidFill>
              </a:rPr>
              <a:t>Merger</a:t>
            </a:r>
            <a:r>
              <a:rPr lang="en-US" sz="2600" dirty="0" smtClean="0">
                <a:solidFill>
                  <a:srgbClr val="000000"/>
                </a:solidFill>
              </a:rPr>
              <a:t>: the purchase of one corporation by another; essentially the same as an acquisition</a:t>
            </a:r>
          </a:p>
          <a:p>
            <a:pPr>
              <a:lnSpc>
                <a:spcPts val="2880"/>
              </a:lnSpc>
              <a:spcBef>
                <a:spcPts val="1200"/>
              </a:spcBef>
            </a:pPr>
            <a:r>
              <a:rPr lang="en-US" sz="2600" b="1" dirty="0" smtClean="0">
                <a:solidFill>
                  <a:srgbClr val="000000"/>
                </a:solidFill>
              </a:rPr>
              <a:t>Hostile takeover</a:t>
            </a:r>
            <a:r>
              <a:rPr lang="en-US" sz="2600" dirty="0" smtClean="0">
                <a:solidFill>
                  <a:srgbClr val="000000"/>
                </a:solidFill>
              </a:rPr>
              <a:t>: a situation in which the management and board of directors of the firm targeted for acquisition disapprove of the merger</a:t>
            </a:r>
          </a:p>
          <a:p>
            <a:pPr>
              <a:lnSpc>
                <a:spcPts val="2880"/>
              </a:lnSpc>
              <a:spcBef>
                <a:spcPts val="1200"/>
              </a:spcBef>
            </a:pPr>
            <a:r>
              <a:rPr lang="en-US" sz="2600" b="1" dirty="0" smtClean="0">
                <a:solidFill>
                  <a:srgbClr val="000000"/>
                </a:solidFill>
              </a:rPr>
              <a:t>Tender offer</a:t>
            </a:r>
            <a:r>
              <a:rPr lang="en-US" sz="2600" dirty="0" smtClean="0">
                <a:solidFill>
                  <a:srgbClr val="000000"/>
                </a:solidFill>
              </a:rPr>
              <a:t>: an offer to purchase the stock of a firm targeted for acquisition at a price just high enough to tempt stockholders to sell their shares</a:t>
            </a:r>
          </a:p>
          <a:p>
            <a:pPr>
              <a:lnSpc>
                <a:spcPts val="2880"/>
              </a:lnSpc>
              <a:spcBef>
                <a:spcPts val="1200"/>
              </a:spcBef>
            </a:pPr>
            <a:r>
              <a:rPr lang="en-US" sz="2600" b="1" dirty="0" smtClean="0">
                <a:solidFill>
                  <a:srgbClr val="000000"/>
                </a:solidFill>
              </a:rPr>
              <a:t>Proxy fight</a:t>
            </a:r>
            <a:r>
              <a:rPr lang="en-US" sz="2600" dirty="0" smtClean="0">
                <a:solidFill>
                  <a:srgbClr val="000000"/>
                </a:solidFill>
              </a:rPr>
              <a:t>: a technique used to gather enough stockholder votes to control a targeted company</a:t>
            </a:r>
          </a:p>
        </p:txBody>
      </p:sp>
    </p:spTree>
    <p:extLst>
      <p:ext uri="{BB962C8B-B14F-4D97-AF65-F5344CB8AC3E}">
        <p14:creationId xmlns:p14="http://schemas.microsoft.com/office/powerpoint/2010/main" val="69468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Corporate Growth: Mergers</a:t>
            </a:r>
            <a:endParaRPr lang="en-US" sz="2400" b="0" dirty="0" smtClean="0"/>
          </a:p>
        </p:txBody>
      </p:sp>
      <p:sp>
        <p:nvSpPr>
          <p:cNvPr id="94210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rgbClr val="000000"/>
                </a:solidFill>
              </a:rPr>
              <a:t>Horizontal mergers</a:t>
            </a:r>
          </a:p>
          <a:p>
            <a:pPr lvl="1" eaLnBrk="1" hangingPunct="1"/>
            <a:r>
              <a:rPr lang="en-US" sz="2200" dirty="0" smtClean="0">
                <a:solidFill>
                  <a:srgbClr val="000000"/>
                </a:solidFill>
              </a:rPr>
              <a:t>Merger between firms that </a:t>
            </a:r>
            <a:br>
              <a:rPr lang="en-US" sz="2200" dirty="0" smtClean="0">
                <a:solidFill>
                  <a:srgbClr val="000000"/>
                </a:solidFill>
              </a:rPr>
            </a:br>
            <a:r>
              <a:rPr lang="en-US" sz="2200" dirty="0" smtClean="0">
                <a:solidFill>
                  <a:srgbClr val="000000"/>
                </a:solidFill>
              </a:rPr>
              <a:t>make and sell similar products</a:t>
            </a:r>
          </a:p>
          <a:p>
            <a:pPr lvl="1" eaLnBrk="1" hangingPunct="1">
              <a:spcAft>
                <a:spcPts val="600"/>
              </a:spcAft>
            </a:pPr>
            <a:r>
              <a:rPr lang="en-US" sz="2200" dirty="0" smtClean="0">
                <a:solidFill>
                  <a:srgbClr val="000000"/>
                </a:solidFill>
              </a:rPr>
              <a:t>Subject to approval by federal </a:t>
            </a:r>
            <a:br>
              <a:rPr lang="en-US" sz="2200" dirty="0" smtClean="0">
                <a:solidFill>
                  <a:srgbClr val="000000"/>
                </a:solidFill>
              </a:rPr>
            </a:br>
            <a:r>
              <a:rPr lang="en-US" sz="2200" dirty="0" smtClean="0">
                <a:solidFill>
                  <a:srgbClr val="000000"/>
                </a:solidFill>
              </a:rPr>
              <a:t>agencies to protect competition</a:t>
            </a:r>
          </a:p>
          <a:p>
            <a:pPr eaLnBrk="1" hangingPunct="1"/>
            <a:r>
              <a:rPr lang="en-US" dirty="0" smtClean="0">
                <a:solidFill>
                  <a:srgbClr val="000000"/>
                </a:solidFill>
              </a:rPr>
              <a:t>Vertical mergers</a:t>
            </a:r>
          </a:p>
          <a:p>
            <a:pPr lvl="1" eaLnBrk="1" hangingPunct="1"/>
            <a:r>
              <a:rPr lang="en-US" sz="2200" dirty="0" smtClean="0">
                <a:solidFill>
                  <a:srgbClr val="000000"/>
                </a:solidFill>
              </a:rPr>
              <a:t>Merger between firms that operate at different but related levels of production and marketing a product</a:t>
            </a:r>
          </a:p>
          <a:p>
            <a:pPr lvl="1" eaLnBrk="1" hangingPunct="1">
              <a:spcAft>
                <a:spcPts val="600"/>
              </a:spcAft>
            </a:pPr>
            <a:r>
              <a:rPr lang="en-US" sz="2200" dirty="0" smtClean="0">
                <a:solidFill>
                  <a:srgbClr val="000000"/>
                </a:solidFill>
              </a:rPr>
              <a:t>Usually one firm is a supplier or customer of the other</a:t>
            </a:r>
          </a:p>
          <a:p>
            <a:pPr eaLnBrk="1" hangingPunct="1"/>
            <a:r>
              <a:rPr lang="en-US" dirty="0" smtClean="0">
                <a:solidFill>
                  <a:srgbClr val="000000"/>
                </a:solidFill>
              </a:rPr>
              <a:t>Conglomerate mergers</a:t>
            </a:r>
          </a:p>
          <a:p>
            <a:pPr lvl="1" eaLnBrk="1" hangingPunct="1"/>
            <a:r>
              <a:rPr lang="en-US" sz="2200" dirty="0" smtClean="0">
                <a:solidFill>
                  <a:srgbClr val="000000"/>
                </a:solidFill>
              </a:rPr>
              <a:t>Merger between firms in completely different industries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1592218"/>
            <a:ext cx="3433762" cy="22177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7516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295400" y="1377950"/>
            <a:ext cx="16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Arial Narrow Bold"/>
                <a:cs typeface="Arial Narrow Bold"/>
              </a:rPr>
              <a:t>FIGURE 4-5</a:t>
            </a:r>
            <a:endParaRPr lang="en-US" sz="2000" b="1" dirty="0">
              <a:solidFill>
                <a:schemeClr val="bg1"/>
              </a:solidFill>
              <a:latin typeface="Arial Narrow Bold"/>
              <a:cs typeface="Arial Narrow Bold"/>
            </a:endParaRPr>
          </a:p>
        </p:txBody>
      </p:sp>
      <p:sp>
        <p:nvSpPr>
          <p:cNvPr id="96257" name="Rectangle 4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Three Types of Growth by Merger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595" y="1295400"/>
            <a:ext cx="6858811" cy="49652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118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19600"/>
          </a:xfrm>
          <a:noFill/>
          <a:ln w="19050">
            <a:solidFill>
              <a:srgbClr val="006600"/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006600"/>
                </a:solidFill>
              </a:rPr>
              <a:t>For Takeover</a:t>
            </a:r>
            <a:endParaRPr lang="en-US" b="1" dirty="0">
              <a:solidFill>
                <a:srgbClr val="006600"/>
              </a:solidFill>
            </a:endParaRPr>
          </a:p>
          <a:p>
            <a:r>
              <a:rPr lang="en-US" dirty="0"/>
              <a:t>Can install a new top-management team</a:t>
            </a:r>
          </a:p>
          <a:p>
            <a:r>
              <a:rPr lang="en-US" dirty="0"/>
              <a:t>Forces the company to focus on one main business</a:t>
            </a:r>
          </a:p>
          <a:p>
            <a:r>
              <a:rPr lang="en-US" dirty="0"/>
              <a:t>Can reduce expenses</a:t>
            </a:r>
          </a:p>
          <a:p>
            <a:r>
              <a:rPr lang="en-US" dirty="0"/>
              <a:t>Makes company more </a:t>
            </a:r>
            <a:r>
              <a:rPr lang="en-US" dirty="0" smtClean="0"/>
              <a:t>profitable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19600"/>
          </a:xfrm>
          <a:ln w="19050">
            <a:solidFill>
              <a:srgbClr val="FF0000"/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Against Takeover</a:t>
            </a:r>
          </a:p>
          <a:p>
            <a:pPr>
              <a:buClr>
                <a:srgbClr val="FF0000"/>
              </a:buClr>
            </a:pPr>
            <a:r>
              <a:rPr lang="en-US" dirty="0"/>
              <a:t>Does not enhance profitability or productivity</a:t>
            </a:r>
          </a:p>
          <a:p>
            <a:pPr>
              <a:buClr>
                <a:srgbClr val="FF0000"/>
              </a:buClr>
            </a:pPr>
            <a:r>
              <a:rPr lang="en-US" dirty="0"/>
              <a:t>Only profits investment bankers, brokerage firms, and takeover “artists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9830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Merger and Acquisition:</a:t>
            </a:r>
            <a:br>
              <a:rPr lang="en-US" dirty="0" smtClean="0"/>
            </a:br>
            <a:r>
              <a:rPr lang="en-US" dirty="0" smtClean="0"/>
              <a:t> Pros and Cons</a:t>
            </a:r>
            <a:endParaRPr lang="en-US" b="0" dirty="0" smtClean="0"/>
          </a:p>
        </p:txBody>
      </p:sp>
    </p:spTree>
    <p:extLst>
      <p:ext uri="{BB962C8B-B14F-4D97-AF65-F5344CB8AC3E}">
        <p14:creationId xmlns:p14="http://schemas.microsoft.com/office/powerpoint/2010/main" val="1518790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Merger and Acquisition:</a:t>
            </a:r>
            <a:br>
              <a:rPr lang="en-US" dirty="0" smtClean="0"/>
            </a:br>
            <a:r>
              <a:rPr lang="en-US" dirty="0" smtClean="0"/>
              <a:t>Trends for the Future</a:t>
            </a:r>
            <a:endParaRPr lang="en-US" b="0" dirty="0" smtClean="0"/>
          </a:p>
        </p:txBody>
      </p:sp>
      <p:sp>
        <p:nvSpPr>
          <p:cNvPr id="100354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spcAft>
                <a:spcPts val="600"/>
              </a:spcAft>
              <a:buNone/>
            </a:pPr>
            <a:r>
              <a:rPr lang="en-US" dirty="0" smtClean="0">
                <a:solidFill>
                  <a:srgbClr val="000000"/>
                </a:solidFill>
              </a:rPr>
              <a:t>Experts predict...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solidFill>
                  <a:srgbClr val="000000"/>
                </a:solidFill>
              </a:rPr>
              <a:t>Mergers after the economic crisis will be the result of cash-rich companies looking to enhance their position in the marketplace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solidFill>
                  <a:srgbClr val="000000"/>
                </a:solidFill>
              </a:rPr>
              <a:t>There will be more mergers involving companies or investors from other countries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solidFill>
                  <a:srgbClr val="000000"/>
                </a:solidFill>
              </a:rPr>
              <a:t>Future mergers and acquisitions will be driven by solid business logic and the desire to compete internationally</a:t>
            </a:r>
          </a:p>
        </p:txBody>
      </p:sp>
    </p:spTree>
    <p:extLst>
      <p:ext uri="{BB962C8B-B14F-4D97-AF65-F5344CB8AC3E}">
        <p14:creationId xmlns:p14="http://schemas.microsoft.com/office/powerpoint/2010/main" val="71504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Exploring the World of Business and Economics&amp;quot;&quot;/&gt;&lt;property id=&quot;20307&quot; value=&quot;329&quot;/&gt;&lt;/object&gt;&lt;object type=&quot;3&quot; unique_id=&quot;10005&quot;&gt;&lt;property id=&quot;20148&quot; value=&quot;5&quot;/&gt;&lt;property id=&quot;20300&quot; value=&quot;Slide 2 - &amp;quot;Learning Objectives&amp;quot;&quot;/&gt;&lt;property id=&quot;20307&quot; value=&quot;259&quot;/&gt;&lt;/object&gt;&lt;object type=&quot;3&quot; unique_id=&quot;10006&quot;&gt;&lt;property id=&quot;20148&quot; value=&quot;5&quot;/&gt;&lt;property id=&quot;20300&quot; value=&quot;Slide 3 - &amp;quot;Zynga Zooms into Business&amp;quot;&quot;/&gt;&lt;property id=&quot;20307&quot; value=&quot;350&quot;/&gt;&lt;/object&gt;&lt;object type=&quot;3&quot; unique_id=&quot;10007&quot;&gt;&lt;property id=&quot;20148&quot; value=&quot;5&quot;/&gt;&lt;property id=&quot;20300&quot; value=&quot;Slide 4 - &amp;quot;Introduction&amp;quot;&quot;/&gt;&lt;property id=&quot;20307&quot; value=&quot;338&quot;/&gt;&lt;/object&gt;&lt;object type=&quot;3&quot; unique_id=&quot;10008&quot;&gt;&lt;property id=&quot;20148&quot; value=&quot;5&quot;/&gt;&lt;property id=&quot;20300&quot; value=&quot;Slide 5 - &amp;quot;Your Future in the Changing &amp;#x0D;&amp;#x0A;World of Business&amp;quot;&quot;/&gt;&lt;property id=&quot;20307&quot; value=&quot;351&quot;/&gt;&lt;/object&gt;&lt;object type=&quot;3&quot; unique_id=&quot;10009&quot;&gt;&lt;property id=&quot;20148&quot; value=&quot;5&quot;/&gt;&lt;property id=&quot;20300&quot; value=&quot;Slide 6 - &amp;quot;Why Study Business? (cont’d)&amp;quot;&quot;/&gt;&lt;property id=&quot;20307&quot; value=&quot;271&quot;/&gt;&lt;/object&gt;&lt;object type=&quot;3&quot; unique_id=&quot;10010&quot;&gt;&lt;property id=&quot;20148&quot; value=&quot;5&quot;/&gt;&lt;property id=&quot;20300&quot; value=&quot;Slide 7 - &amp;quot;Tips for Studying Business&amp;quot;&quot;/&gt;&lt;property id=&quot;20307&quot; value=&quot;306&quot;/&gt;&lt;/object&gt;&lt;object type=&quot;3&quot; unique_id=&quot;10011&quot;&gt;&lt;property id=&quot;20148&quot; value=&quot;5&quot;/&gt;&lt;property id=&quot;20300&quot; value=&quot;Slide 8 - &amp;quot;What Is Business?&amp;quot;&quot;/&gt;&lt;property id=&quot;20307&quot; value=&quot;272&quot;/&gt;&lt;/object&gt;&lt;object type=&quot;3&quot; unique_id=&quot;10012&quot;&gt;&lt;property id=&quot;20148&quot; value=&quot;5&quot;/&gt;&lt;property id=&quot;20300&quot; value=&quot;Slide 9 - &amp;quot;Classification of Businesses&amp;quot;&quot;/&gt;&lt;property id=&quot;20307&quot; value=&quot;352&quot;/&gt;&lt;/object&gt;&lt;object type=&quot;3&quot; unique_id=&quot;10013&quot;&gt;&lt;property id=&quot;20148&quot; value=&quot;5&quot;/&gt;&lt;property id=&quot;20300&quot; value=&quot;Slide 10 - &amp;quot;The Importance of Manufacturing&amp;quot;&quot;/&gt;&lt;property id=&quot;20307&quot; value=&quot;262&quot;/&gt;&lt;/object&gt;&lt;object type=&quot;3&quot; unique_id=&quot;10014&quot;&gt;&lt;property id=&quot;20148&quot; value=&quot;5&quot;/&gt;&lt;property id=&quot;20300&quot; value=&quot;Slide 12 - &amp;quot;Classification of Businesses&amp;quot;&quot;/&gt;&lt;property id=&quot;20307&quot; value=&quot;327&quot;/&gt;&lt;/object&gt;&lt;object type=&quot;3&quot; unique_id=&quot;10015&quot;&gt;&lt;property id=&quot;20148&quot; value=&quot;5&quot;/&gt;&lt;property id=&quot;20300&quot; value=&quot;Slide 13 - &amp;quot;The Relationship Between Sales &amp;#x0D;&amp;#x0A;Revenue and Profit&amp;quot;&quot;/&gt;&lt;property id=&quot;20307&quot; value=&quot;291&quot;/&gt;&lt;/object&gt;&lt;object type=&quot;3&quot; unique_id=&quot;10016&quot;&gt;&lt;property id=&quot;20148&quot; value=&quot;5&quot;/&gt;&lt;property id=&quot;20300&quot; value=&quot;Slide 14 - &amp;quot;The Function of Profit&amp;quot;&quot;/&gt;&lt;property id=&quot;20307&quot; value=&quot;353&quot;/&gt;&lt;/object&gt;&lt;object type=&quot;3&quot; unique_id=&quot;10017&quot;&gt;&lt;property id=&quot;20148&quot; value=&quot;5&quot;/&gt;&lt;property id=&quot;20300&quot; value=&quot;Slide 15 - &amp;quot;Paths to E-Profits&amp;quot;&quot;/&gt;&lt;property id=&quot;20307&quot; value=&quot;349&quot;/&gt;&lt;/object&gt;&lt;object type=&quot;3&quot; unique_id=&quot;10018&quot;&gt;&lt;property id=&quot;20148&quot; value=&quot;5&quot;/&gt;&lt;property id=&quot;20300&quot; value=&quot;Slide 16 - &amp;quot;Stakeholders&amp;quot;&quot;/&gt;&lt;property id=&quot;20307&quot; value=&quot;275&quot;/&gt;&lt;/object&gt;&lt;object type=&quot;3&quot; unique_id=&quot;10019&quot;&gt;&lt;property id=&quot;20148&quot; value=&quot;5&quot;/&gt;&lt;property id=&quot;20300&quot; value=&quot;Slide 17 - &amp;quot;Economics&amp;quot;&quot;/&gt;&lt;property id=&quot;20307&quot; value=&quot;354&quot;/&gt;&lt;/object&gt;&lt;object type=&quot;3&quot; unique_id=&quot;10020&quot;&gt;&lt;property id=&quot;20148&quot; value=&quot;5&quot;/&gt;&lt;property id=&quot;20300&quot; value=&quot;Slide 18 - &amp;quot;Types of Economic Systems  &amp;quot;&quot;/&gt;&lt;property id=&quot;20307&quot; value=&quot;319&quot;/&gt;&lt;/object&gt;&lt;object type=&quot;3&quot; unique_id=&quot;10021&quot;&gt;&lt;property id=&quot;20148&quot; value=&quot;5&quot;/&gt;&lt;property id=&quot;20300&quot; value=&quot;Slide 19 - &amp;quot;Types of Economic Systems (cont’d)&amp;quot;&quot;/&gt;&lt;property id=&quot;20307&quot; value=&quot;355&quot;/&gt;&lt;/object&gt;&lt;object type=&quot;3&quot; unique_id=&quot;10022&quot;&gt;&lt;property id=&quot;20148&quot; value=&quot;5&quot;/&gt;&lt;property id=&quot;20300&quot; value=&quot;Slide 20 - &amp;quot;Capitalism&amp;quot;&quot;/&gt;&lt;property id=&quot;20307&quot; value=&quot;356&quot;/&gt;&lt;/object&gt;&lt;object type=&quot;3&quot; unique_id=&quot;10024&quot;&gt;&lt;property id=&quot;20148&quot; value=&quot;5&quot;/&gt;&lt;property id=&quot;20300&quot; value=&quot;Slide 21 - &amp;quot; Basic assumptions for Adam Smith’s &amp;#x0D;&amp;#x0A;Laissez-Faire Capitalism&amp;#x0D;&amp;#x0A;&amp;quot;&quot;/&gt;&lt;property id=&quot;20307&quot; value=&quot;276&quot;/&gt;&lt;/object&gt;&lt;object type=&quot;3&quot; unique_id=&quot;10025&quot;&gt;&lt;property id=&quot;20148&quot; value=&quot;5&quot;/&gt;&lt;property id=&quot;20300&quot; value=&quot;Slide 22 - &amp;quot;Command Economy - Socialism&amp;#x0D;&amp;#x0A;&amp;quot;&quot;/&gt;&lt;property id=&quot;20307&quot; value=&quot;358&quot;/&gt;&lt;/object&gt;&lt;object type=&quot;3&quot; unique_id=&quot;10026&quot;&gt;&lt;property id=&quot;20148&quot; value=&quot;5&quot;/&gt;&lt;property id=&quot;20300&quot; value=&quot;Slide 23 - &amp;quot;Command Economy - Communism&amp;#x0D;&amp;#x0A;&amp;quot;&quot;/&gt;&lt;property id=&quot;20307&quot; value=&quot;359&quot;/&gt;&lt;/object&gt;&lt;object type=&quot;3&quot; unique_id=&quot;10027&quot;&gt;&lt;property id=&quot;20148&quot; value=&quot;5&quot;/&gt;&lt;property id=&quot;20300&quot; value=&quot;Slide 24 - &amp;quot; The U.S. economy is a mixed economy.&amp;#x0D;&amp;#x0A;&amp;quot;&quot;/&gt;&lt;property id=&quot;20307&quot; value=&quot;360&quot;/&gt;&lt;/object&gt;&lt;object type=&quot;3&quot; unique_id=&quot;10028&quot;&gt;&lt;property id=&quot;20148&quot; value=&quot;5&quot;/&gt;&lt;property id=&quot;20300&quot; value=&quot;Slide 25 - &amp;quot;The Circular Flow in Our Mixed Economy&amp;quot;&quot;/&gt;&lt;property id=&quot;20307&quot; value=&quot;264&quot;/&gt;&lt;/object&gt;&lt;object type=&quot;3&quot; unique_id=&quot;10029&quot;&gt;&lt;property id=&quot;20148&quot; value=&quot;5&quot;/&gt;&lt;property id=&quot;20300&quot; value=&quot;Slide 26 - &amp;quot;Measuring Economic Performance&amp;quot;&quot;/&gt;&lt;property id=&quot;20307&quot; value=&quot;281&quot;/&gt;&lt;/object&gt;&lt;object type=&quot;3&quot; unique_id=&quot;10030&quot;&gt;&lt;property id=&quot;20148&quot; value=&quot;5&quot;/&gt;&lt;property id=&quot;20300&quot; value=&quot;Slide 27 - &amp;quot;Measuring Economic Performance (cont’d)&amp;quot;&quot;/&gt;&lt;property id=&quot;20307&quot; value=&quot;361&quot;/&gt;&lt;/object&gt;&lt;object type=&quot;3&quot; unique_id=&quot;10031&quot;&gt;&lt;property id=&quot;20148&quot; value=&quot;5&quot;/&gt;&lt;property id=&quot;20300&quot; value=&quot;Slide 28 - &amp;quot;Measuring Economic Performance (cont’d)&amp;quot;&quot;/&gt;&lt;property id=&quot;20307&quot; value=&quot;362&quot;/&gt;&lt;/object&gt;&lt;object type=&quot;3&quot; unique_id=&quot;10032&quot;&gt;&lt;property id=&quot;20148&quot; value=&quot;5&quot;/&gt;&lt;property id=&quot;20300&quot; value=&quot;Slide 29 - &amp;quot;Gross Domestic Product&amp;quot;&quot;/&gt;&lt;property id=&quot;20307&quot; value=&quot;363&quot;/&gt;&lt;/object&gt;&lt;object type=&quot;3&quot; unique_id=&quot;10033&quot;&gt;&lt;property id=&quot;20148&quot; value=&quot;5&quot;/&gt;&lt;property id=&quot;20300&quot; value=&quot;Slide 30 - &amp;quot;Balance of Trade&amp;quot;&quot;/&gt;&lt;property id=&quot;20307&quot; value=&quot;367&quot;/&gt;&lt;/object&gt;&lt;object type=&quot;3&quot; unique_id=&quot;10034&quot;&gt;&lt;property id=&quot;20148&quot; value=&quot;5&quot;/&gt;&lt;property id=&quot;20300&quot; value=&quot;Slide 31 - &amp;quot;Bank Credit of All Commercial Banks&amp;quot;&quot;/&gt;&lt;property id=&quot;20307&quot; value=&quot;368&quot;/&gt;&lt;/object&gt;&lt;object type=&quot;3&quot; unique_id=&quot;10035&quot;&gt;&lt;property id=&quot;20148&quot; value=&quot;5&quot;/&gt;&lt;property id=&quot;20300&quot; value=&quot;Slide 32&quot;/&gt;&lt;property id=&quot;20307&quot; value=&quot;364&quot;/&gt;&lt;/object&gt;&lt;object type=&quot;3&quot; unique_id=&quot;10036&quot;&gt;&lt;property id=&quot;20148&quot; value=&quot;5&quot;/&gt;&lt;property id=&quot;20300&quot; value=&quot;Slide 33 - &amp;quot;Inflation Rate&amp;quot;&quot;/&gt;&lt;property id=&quot;20307&quot; value=&quot;365&quot;/&gt;&lt;/object&gt;&lt;object type=&quot;3&quot; unique_id=&quot;10037&quot;&gt;&lt;property id=&quot;20148&quot; value=&quot;5&quot;/&gt;&lt;property id=&quot;20300&quot; value=&quot;Slide 34 - &amp;quot;Unemployment Rate&amp;quot;&quot;/&gt;&lt;property id=&quot;20307&quot; value=&quot;366&quot;/&gt;&lt;/object&gt;&lt;object type=&quot;3&quot; unique_id=&quot;10038&quot;&gt;&lt;property id=&quot;20148&quot; value=&quot;5&quot;/&gt;&lt;property id=&quot;20300&quot; value=&quot;Slide 35 - &amp;quot;Corporate Profits&amp;quot;&quot;/&gt;&lt;property id=&quot;20307&quot; value=&quot;369&quot;/&gt;&lt;/object&gt;&lt;object type=&quot;3&quot; unique_id=&quot;10039&quot;&gt;&lt;property id=&quot;20148&quot; value=&quot;5&quot;/&gt;&lt;property id=&quot;20300&quot; value=&quot;Slide 36 - &amp;quot;New Housing Starts&amp;quot;&quot;/&gt;&lt;property id=&quot;20307&quot; value=&quot;370&quot;/&gt;&lt;/object&gt;&lt;object type=&quot;3&quot; unique_id=&quot;10040&quot;&gt;&lt;property id=&quot;20148&quot; value=&quot;5&quot;/&gt;&lt;property id=&quot;20300&quot; value=&quot;Slide 37 - &amp;quot;Interest Rates&amp;quot;&quot;/&gt;&lt;property id=&quot;20307&quot; value=&quot;371&quot;/&gt;&lt;/object&gt;&lt;object type=&quot;3&quot; unique_id=&quot;10041&quot;&gt;&lt;property id=&quot;20148&quot; value=&quot;5&quot;/&gt;&lt;property id=&quot;20300&quot; value=&quot;Slide 38 - &amp;quot;The Business Cycle&amp;quot;&quot;/&gt;&lt;property id=&quot;20307&quot; value=&quot;293&quot;/&gt;&lt;/object&gt;&lt;object type=&quot;3&quot; unique_id=&quot;10042&quot;&gt;&lt;property id=&quot;20148&quot; value=&quot;5&quot;/&gt;&lt;property id=&quot;20300&quot; value=&quot;Slide 39 - &amp;quot;Is recession something that can’t be avoided? &amp;quot;&quot;/&gt;&lt;property id=&quot;20307&quot; value=&quot;372&quot;/&gt;&lt;/object&gt;&lt;object type=&quot;3&quot; unique_id=&quot;10043&quot;&gt;&lt;property id=&quot;20148&quot; value=&quot;5&quot;/&gt;&lt;property id=&quot;20300&quot; value=&quot;Slide 40 - &amp;quot;Monetary Policies&amp;quot;&quot;/&gt;&lt;property id=&quot;20307&quot; value=&quot;373&quot;/&gt;&lt;/object&gt;&lt;object type=&quot;3&quot; unique_id=&quot;10046&quot;&gt;&lt;property id=&quot;20148&quot; value=&quot;5&quot;/&gt;&lt;property id=&quot;20300&quot; value=&quot;Slide 45 - &amp;quot;Supply Curve and Demand Curve&amp;quot;&quot;/&gt;&lt;property id=&quot;20307&quot; value=&quot;266&quot;/&gt;&lt;/object&gt;&lt;object type=&quot;3&quot; unique_id=&quot;10058&quot;&gt;&lt;property id=&quot;20148&quot; value=&quot;5&quot;/&gt;&lt;property id=&quot;20300&quot; value=&quot;Slide 60 - &amp;quot;American Business Today (cont’d)&amp;quot;&quot;/&gt;&lt;property id=&quot;20307&quot; value=&quot;333&quot;/&gt;&lt;/object&gt;&lt;object type=&quot;3&quot; unique_id=&quot;10800&quot;&gt;&lt;property id=&quot;20148&quot; value=&quot;5&quot;/&gt;&lt;property id=&quot;20300&quot; value=&quot;Slide 11 - &amp;quot;The Importance of Manufacturing&amp;quot;&quot;/&gt;&lt;property id=&quot;20307&quot; value=&quot;374&quot;/&gt;&lt;/object&gt;&lt;object type=&quot;3&quot; unique_id=&quot;10801&quot;&gt;&lt;property id=&quot;20148&quot; value=&quot;5&quot;/&gt;&lt;property id=&quot;20300&quot; value=&quot;Slide 41 - &amp;quot;Fiscal Policy&amp;quot;&quot;/&gt;&lt;property id=&quot;20307&quot; value=&quot;375&quot;/&gt;&lt;/object&gt;&lt;object type=&quot;3&quot; unique_id=&quot;10802&quot;&gt;&lt;property id=&quot;20148&quot; value=&quot;5&quot;/&gt;&lt;property id=&quot;20300&quot; value=&quot;Slide 42 - &amp;quot;Federal Deficit and National Debt&amp;quot;&quot;/&gt;&lt;property id=&quot;20307&quot; value=&quot;376&quot;/&gt;&lt;/object&gt;&lt;object type=&quot;3&quot; unique_id=&quot;10803&quot;&gt;&lt;property id=&quot;20148&quot; value=&quot;5&quot;/&gt;&lt;property id=&quot;20300&quot; value=&quot;Slide 43 - &amp;quot;Competition&amp;quot;&quot;/&gt;&lt;property id=&quot;20307&quot; value=&quot;377&quot;/&gt;&lt;/object&gt;&lt;object type=&quot;3&quot; unique_id=&quot;10804&quot;&gt;&lt;property id=&quot;20148&quot; value=&quot;5&quot;/&gt;&lt;property id=&quot;20300&quot; value=&quot;Slide 44 - &amp;quot;Perfect Competition&amp;quot;&quot;/&gt;&lt;property id=&quot;20307&quot; value=&quot;379&quot;/&gt;&lt;/object&gt;&lt;object type=&quot;3&quot; unique_id=&quot;10805&quot;&gt;&lt;property id=&quot;20148&quot; value=&quot;5&quot;/&gt;&lt;property id=&quot;20300&quot; value=&quot;Slide 46 - &amp;quot;Monopolistic Competition&amp;quot;&quot;/&gt;&lt;property id=&quot;20307&quot; value=&quot;381&quot;/&gt;&lt;/object&gt;&lt;object type=&quot;3&quot; unique_id=&quot;10806&quot;&gt;&lt;property id=&quot;20148&quot; value=&quot;5&quot;/&gt;&lt;property id=&quot;20300&quot; value=&quot;Slide 47 - &amp;quot;Oligopoly&amp;quot;&quot;/&gt;&lt;property id=&quot;20307&quot; value=&quot;382&quot;/&gt;&lt;/object&gt;&lt;object type=&quot;3&quot; unique_id=&quot;10807&quot;&gt;&lt;property id=&quot;20148&quot; value=&quot;5&quot;/&gt;&lt;property id=&quot;20300&quot; value=&quot;Slide 48 - &amp;quot;Monopoly&amp;quot;&quot;/&gt;&lt;property id=&quot;20307&quot; value=&quot;383&quot;/&gt;&lt;/object&gt;&lt;object type=&quot;3&quot; unique_id=&quot;10808&quot;&gt;&lt;property id=&quot;20148&quot; value=&quot;5&quot;/&gt;&lt;property id=&quot;20300&quot; value=&quot;Slide 49 - &amp;quot;Monopoly&amp;quot;&quot;/&gt;&lt;property id=&quot;20307&quot; value=&quot;384&quot;/&gt;&lt;/object&gt;&lt;object type=&quot;3&quot; unique_id=&quot;10809&quot;&gt;&lt;property id=&quot;20148&quot; value=&quot;5&quot;/&gt;&lt;property id=&quot;20300&quot; value=&quot;Slide 50 - &amp;quot;Early Business Development&amp;quot;&quot;/&gt;&lt;property id=&quot;20307&quot; value=&quot;385&quot;/&gt;&lt;/object&gt;&lt;object type=&quot;3&quot; unique_id=&quot;11859&quot;&gt;&lt;property id=&quot;20148&quot; value=&quot;5&quot;/&gt;&lt;property id=&quot;20300&quot; value=&quot;Slide 51 - &amp;quot;Early Business Development&amp;quot;&quot;/&gt;&lt;property id=&quot;20307&quot; value=&quot;386&quot;/&gt;&lt;/object&gt;&lt;object type=&quot;3&quot; unique_id=&quot;11860&quot;&gt;&lt;property id=&quot;20148&quot; value=&quot;5&quot;/&gt;&lt;property id=&quot;20300&quot; value=&quot;Slide 52 - &amp;quot;Early Business Development&amp;quot;&quot;/&gt;&lt;property id=&quot;20307&quot; value=&quot;387&quot;/&gt;&lt;/object&gt;&lt;object type=&quot;3&quot; unique_id=&quot;11861&quot;&gt;&lt;property id=&quot;20148&quot; value=&quot;5&quot;/&gt;&lt;property id=&quot;20300&quot; value=&quot;Slide 53 - &amp;quot;Early Business Development&amp;quot;&quot;/&gt;&lt;property id=&quot;20307&quot; value=&quot;388&quot;/&gt;&lt;/object&gt;&lt;object type=&quot;3&quot; unique_id=&quot;11862&quot;&gt;&lt;property id=&quot;20148&quot; value=&quot;5&quot;/&gt;&lt;property id=&quot;20300&quot; value=&quot;Slide 54 - &amp;quot;Business Development in the 1900s&amp;quot;&quot;/&gt;&lt;property id=&quot;20307&quot; value=&quot;391&quot;/&gt;&lt;/object&gt;&lt;object type=&quot;3&quot; unique_id=&quot;11863&quot;&gt;&lt;property id=&quot;20148&quot; value=&quot;5&quot;/&gt;&lt;property id=&quot;20300&quot; value=&quot;Slide 55 - &amp;quot;Business Development in the 1900s&amp;quot;&quot;/&gt;&lt;property id=&quot;20307&quot; value=&quot;392&quot;/&gt;&lt;/object&gt;&lt;object type=&quot;3&quot; unique_id=&quot;11864&quot;&gt;&lt;property id=&quot;20148&quot; value=&quot;5&quot;/&gt;&lt;property id=&quot;20300&quot; value=&quot;Slide 56 - &amp;quot;Business Development in the 1900s&amp;quot;&quot;/&gt;&lt;property id=&quot;20307&quot; value=&quot;393&quot;/&gt;&lt;/object&gt;&lt;object type=&quot;3&quot; unique_id=&quot;11865&quot;&gt;&lt;property id=&quot;20148&quot; value=&quot;5&quot;/&gt;&lt;property id=&quot;20300&quot; value=&quot;Slide 57 - &amp;quot;Business Development in the 1900s&amp;quot;&quot;/&gt;&lt;property id=&quot;20307&quot; value=&quot;394&quot;/&gt;&lt;/object&gt;&lt;object type=&quot;3&quot; unique_id=&quot;11866&quot;&gt;&lt;property id=&quot;20148&quot; value=&quot;5&quot;/&gt;&lt;property id=&quot;20300&quot; value=&quot;Slide 58 - &amp;quot;Business Development in the 1900s&amp;quot;&quot;/&gt;&lt;property id=&quot;20307&quot; value=&quot;395&quot;/&gt;&lt;/object&gt;&lt;object type=&quot;3&quot; unique_id=&quot;11867&quot;&gt;&lt;property id=&quot;20148&quot; value=&quot;5&quot;/&gt;&lt;property id=&quot;20300&quot; value=&quot;Slide 59 - &amp;quot;American Business Today&amp;quot;&quot;/&gt;&lt;property id=&quot;20307&quot; value=&quot;396&quot;/&gt;&lt;/object&gt;&lt;object type=&quot;3&quot; unique_id=&quot;11868&quot;&gt;&lt;property id=&quot;20148&quot; value=&quot;5&quot;/&gt;&lt;property id=&quot;20300&quot; value=&quot;Slide 61 - &amp;quot;U.S. Manufacturing Employment&amp;#x0D;&amp;#x0A;1980 - 2008 and Projected 2018 (000s)&amp;quot;&quot;/&gt;&lt;property id=&quot;20307&quot; value=&quot;389&quot;/&gt;&lt;/object&gt;&lt;object type=&quot;3&quot; unique_id=&quot;11869&quot;&gt;&lt;property id=&quot;20148&quot; value=&quot;5&quot;/&gt;&lt;property id=&quot;20300&quot; value=&quot;Slide 62 - &amp;quot;A Few of the Fastest Growing &amp;#x0D;&amp;#x0A;Occupations 2008-2018 &amp;#x0D;&amp;#x0A;&amp;quot;&quot;/&gt;&lt;property id=&quot;20307&quot; value=&quot;390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PHK_5e_Template">
  <a:themeElements>
    <a:clrScheme name="BUS11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C00000"/>
      </a:accent5>
      <a:accent6>
        <a:srgbClr val="9C9CDE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PHK_5e_Template</Template>
  <TotalTime>3180</TotalTime>
  <Words>1807</Words>
  <Application>Microsoft Office PowerPoint</Application>
  <PresentationFormat>On-screen Show (4:3)</PresentationFormat>
  <Paragraphs>328</Paragraphs>
  <Slides>37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6" baseType="lpstr">
      <vt:lpstr>Arial</vt:lpstr>
      <vt:lpstr>Arial Black</vt:lpstr>
      <vt:lpstr>Arial Narrow</vt:lpstr>
      <vt:lpstr>Arial Narrow Bold</vt:lpstr>
      <vt:lpstr>Calibri</vt:lpstr>
      <vt:lpstr>Lucida Sans</vt:lpstr>
      <vt:lpstr>Times New Roman</vt:lpstr>
      <vt:lpstr>Wingdings</vt:lpstr>
      <vt:lpstr>PHK_5e_Template</vt:lpstr>
      <vt:lpstr>Choosing a Form of Business Ownership</vt:lpstr>
      <vt:lpstr>Learning Objectives</vt:lpstr>
      <vt:lpstr>Learning Objectives (continued)</vt:lpstr>
      <vt:lpstr>Sole Proprietorship</vt:lpstr>
      <vt:lpstr>Sole Proprietorships in Comparison</vt:lpstr>
      <vt:lpstr>Sole Proprietorship: Advantages and Disadvantages</vt:lpstr>
      <vt:lpstr>Sole Proprietorship: Unlimited Liability</vt:lpstr>
      <vt:lpstr>Class Exercise</vt:lpstr>
      <vt:lpstr>Partnership</vt:lpstr>
      <vt:lpstr>Types of Partners</vt:lpstr>
      <vt:lpstr>The Partnership Agreement</vt:lpstr>
      <vt:lpstr>Articles of Partnership</vt:lpstr>
      <vt:lpstr>Advantages and Disadvantages of Partnerships</vt:lpstr>
      <vt:lpstr>Corporations</vt:lpstr>
      <vt:lpstr>Corporate Ownership: Stock</vt:lpstr>
      <vt:lpstr>Forming a Corporation</vt:lpstr>
      <vt:lpstr>Forming a Corporation: Where to Incorporate</vt:lpstr>
      <vt:lpstr>Forming a Corporation: The Corporate Charter</vt:lpstr>
      <vt:lpstr>Forming a Corporation: Types of Stock</vt:lpstr>
      <vt:lpstr>Forming a Corporation: Dividend</vt:lpstr>
      <vt:lpstr>Forming a Corporation:  Organizational Meeting</vt:lpstr>
      <vt:lpstr>Corporate Structure: Board of Directors</vt:lpstr>
      <vt:lpstr>Corporate Structure: Corporate Officers</vt:lpstr>
      <vt:lpstr>Hierarchy of Corporate Structure</vt:lpstr>
      <vt:lpstr>Advantages and Disadvantages of Corporations</vt:lpstr>
      <vt:lpstr>Advantages and Disadvantages of a Sole Proprietorship, Partnership, and Corporation</vt:lpstr>
      <vt:lpstr>Special Types of Business Ownership: S-Corporations</vt:lpstr>
      <vt:lpstr>Special Types of Business Ownership: Limited-liability Company (LLC)</vt:lpstr>
      <vt:lpstr>Advantages and Disadvantages  of a Regular Corporation, S-Corporation,  Limited-Liability Company</vt:lpstr>
      <vt:lpstr>Special Types of Business Ownership: Not-for-profit Corporations</vt:lpstr>
      <vt:lpstr>Joint Ventures and Syndicates</vt:lpstr>
      <vt:lpstr>Corporate Growth from Within</vt:lpstr>
      <vt:lpstr>Corporate Growth Through  Mergers and Acquisitions</vt:lpstr>
      <vt:lpstr>Corporate Growth: Mergers</vt:lpstr>
      <vt:lpstr>Three Types of Growth by Merger</vt:lpstr>
      <vt:lpstr>Merger and Acquisition:  Pros and Cons</vt:lpstr>
      <vt:lpstr>Merger and Acquisition: Trends for the Future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Exploring the World of Business and Economics</dc:title>
  <dc:creator>Rose Marie Kuebbing</dc:creator>
  <cp:lastModifiedBy>David Verville</cp:lastModifiedBy>
  <cp:revision>35</cp:revision>
  <dcterms:created xsi:type="dcterms:W3CDTF">2015-10-08T20:29:54Z</dcterms:created>
  <dcterms:modified xsi:type="dcterms:W3CDTF">2017-01-18T19:29:00Z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UseProject">
    <vt:lpwstr>1</vt:lpwstr>
  </property>
  <property fmtid="{D5CDD505-2E9C-101B-9397-08002B2CF9AE}" pid="3" name="ArticulateGUID">
    <vt:lpwstr>81C559C9-D57A-447F-8ADB-55EC58C1EE43</vt:lpwstr>
  </property>
  <property fmtid="{D5CDD505-2E9C-101B-9397-08002B2CF9AE}" pid="4" name="ArticulatePath">
    <vt:lpwstr>PHK11eCh01_lecture</vt:lpwstr>
  </property>
  <property fmtid="{D5CDD505-2E9C-101B-9397-08002B2CF9AE}" pid="5" name="ArticulateProjectFull">
    <vt:lpwstr>C:\Documents and Settings\Don\My Documents\Don Izzo\LarryFlick\Business 11e\Izzo PPT\PHK11eCh01_lecture.ppta</vt:lpwstr>
  </property>
  <property fmtid="{D5CDD505-2E9C-101B-9397-08002B2CF9AE}" pid="6" name="_AdHocReviewCycleID">
    <vt:i4>135892425</vt:i4>
  </property>
  <property fmtid="{D5CDD505-2E9C-101B-9397-08002B2CF9AE}" pid="7" name="_NewReviewCycle">
    <vt:lpwstr/>
  </property>
  <property fmtid="{D5CDD505-2E9C-101B-9397-08002B2CF9AE}" pid="8" name="_EmailSubject">
    <vt:lpwstr>PowerPoint Project for Pride, BUSINESS, 12E</vt:lpwstr>
  </property>
  <property fmtid="{D5CDD505-2E9C-101B-9397-08002B2CF9AE}" pid="9" name="_AuthorEmail">
    <vt:lpwstr>Joanne.Dauksewicz@cengage.com</vt:lpwstr>
  </property>
  <property fmtid="{D5CDD505-2E9C-101B-9397-08002B2CF9AE}" pid="10" name="_AuthorEmailDisplayName">
    <vt:lpwstr>Dauksewicz, Joanne</vt:lpwstr>
  </property>
</Properties>
</file>